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0"/>
  </p:notesMasterIdLst>
  <p:sldIdLst>
    <p:sldId id="275" r:id="rId2"/>
    <p:sldId id="278" r:id="rId3"/>
    <p:sldId id="280" r:id="rId4"/>
    <p:sldId id="281" r:id="rId5"/>
    <p:sldId id="279" r:id="rId6"/>
    <p:sldId id="282" r:id="rId7"/>
    <p:sldId id="283" r:id="rId8"/>
    <p:sldId id="284" r:id="rId9"/>
  </p:sldIdLst>
  <p:sldSz cx="9144000" cy="5143500" type="screen16x9"/>
  <p:notesSz cx="6797675" cy="9872663"/>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p:scale>
          <a:sx n="100" d="100"/>
          <a:sy n="100" d="100"/>
        </p:scale>
        <p:origin x="-1908" y="-858"/>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0C5154E5-1E1A-4157-8063-E8686CD140B7}" type="datetimeFigureOut">
              <a:rPr lang="fr-FR" smtClean="0"/>
              <a:t>06/09/2016</a:t>
            </a:fld>
            <a:endParaRPr lang="fr-FR"/>
          </a:p>
        </p:txBody>
      </p:sp>
      <p:sp>
        <p:nvSpPr>
          <p:cNvPr id="4" name="Espace réservé de l'image des diapositives 3"/>
          <p:cNvSpPr>
            <a:spLocks noGrp="1" noRot="1" noChangeAspect="1"/>
          </p:cNvSpPr>
          <p:nvPr>
            <p:ph type="sldImg" idx="2"/>
          </p:nvPr>
        </p:nvSpPr>
        <p:spPr>
          <a:xfrm>
            <a:off x="107950" y="739775"/>
            <a:ext cx="6581775" cy="370363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1001C06D-97BF-4923-B4E9-60B7C407DDAE}" type="slidenum">
              <a:rPr lang="fr-FR" smtClean="0"/>
              <a:t>‹N°›</a:t>
            </a:fld>
            <a:endParaRPr lang="fr-FR"/>
          </a:p>
        </p:txBody>
      </p:sp>
    </p:spTree>
    <p:extLst>
      <p:ext uri="{BB962C8B-B14F-4D97-AF65-F5344CB8AC3E}">
        <p14:creationId xmlns:p14="http://schemas.microsoft.com/office/powerpoint/2010/main" val="3299565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97819"/>
            <a:ext cx="7772400" cy="1102519"/>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A3960B1-78AD-4ED2-BA47-7CE86B57C200}" type="datetime1">
              <a:rPr lang="fr-FR" smtClean="0">
                <a:solidFill>
                  <a:prstClr val="black">
                    <a:tint val="75000"/>
                  </a:prstClr>
                </a:solidFill>
              </a:rPr>
              <a:t>06/09/2016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10570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282A64-6A2A-4264-BECA-331E8FD89B94}" type="datetime1">
              <a:rPr lang="fr-FR" smtClean="0">
                <a:solidFill>
                  <a:prstClr val="black">
                    <a:tint val="75000"/>
                  </a:prstClr>
                </a:solidFill>
              </a:rPr>
              <a:t>06/09/2016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772664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54781"/>
            <a:ext cx="2057400" cy="3290888"/>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154781"/>
            <a:ext cx="6019800" cy="329088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8F13BE9-D8A4-4FC6-9111-7128176AE223}" type="datetime1">
              <a:rPr lang="fr-FR" smtClean="0">
                <a:solidFill>
                  <a:prstClr val="black">
                    <a:tint val="75000"/>
                  </a:prstClr>
                </a:solidFill>
              </a:rPr>
              <a:t>06/09/2016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990772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DCF7E95-5A19-49DE-983B-47FF2375B736}" type="datetime1">
              <a:rPr lang="fr-FR" smtClean="0">
                <a:solidFill>
                  <a:prstClr val="black">
                    <a:tint val="75000"/>
                  </a:prstClr>
                </a:solidFill>
              </a:rPr>
              <a:t>06/09/2016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333593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5A51A04-670A-46D1-B619-1E873F8FAF48}" type="datetime1">
              <a:rPr lang="fr-FR" smtClean="0">
                <a:solidFill>
                  <a:prstClr val="black">
                    <a:tint val="75000"/>
                  </a:prstClr>
                </a:solidFill>
              </a:rPr>
              <a:t>06/09/2016</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23918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EA10B40-2233-4599-BED0-A4E7075AFF1B}" type="datetime1">
              <a:rPr lang="fr-FR" smtClean="0">
                <a:solidFill>
                  <a:prstClr val="black">
                    <a:tint val="75000"/>
                  </a:prstClr>
                </a:solidFill>
              </a:rPr>
              <a:t>06/09/2016</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142606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9"/>
            <a:ext cx="8229600" cy="857250"/>
          </a:xfrm>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7447277-51A8-42A2-BEF9-75BF258DF86D}" type="datetime1">
              <a:rPr lang="fr-FR" smtClean="0">
                <a:solidFill>
                  <a:prstClr val="black">
                    <a:tint val="75000"/>
                  </a:prstClr>
                </a:solidFill>
              </a:rPr>
              <a:t>06/09/2016</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931891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81A03A43-EC0C-4BBB-91B5-24C02AD22D56}" type="datetime1">
              <a:rPr lang="fr-FR" smtClean="0">
                <a:solidFill>
                  <a:prstClr val="black">
                    <a:tint val="75000"/>
                  </a:prstClr>
                </a:solidFill>
              </a:rPr>
              <a:t>06/09/2016</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45528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34839A9-1B0C-496F-8CF1-A73D72C291AC}" type="datetime1">
              <a:rPr lang="fr-FR" smtClean="0">
                <a:solidFill>
                  <a:prstClr val="black">
                    <a:tint val="75000"/>
                  </a:prstClr>
                </a:solidFill>
              </a:rPr>
              <a:t>06/09/2016</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340124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04787"/>
            <a:ext cx="3008313" cy="871538"/>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093931D-FB97-4B0E-A743-4F6B2FCB64BE}" type="datetime1">
              <a:rPr lang="fr-FR" smtClean="0">
                <a:solidFill>
                  <a:prstClr val="black">
                    <a:tint val="75000"/>
                  </a:prstClr>
                </a:solidFill>
              </a:rPr>
              <a:t>06/09/2016</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632710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A50531B-717A-46B3-B0F6-90142BEED8DE}" type="datetime1">
              <a:rPr lang="fr-FR" smtClean="0">
                <a:solidFill>
                  <a:prstClr val="black">
                    <a:tint val="75000"/>
                  </a:prstClr>
                </a:solidFill>
              </a:rPr>
              <a:t>06/09/2016</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694339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CAC1361-C602-4D37-BDF2-5366BE797D8B}" type="datetime1">
              <a:rPr lang="fr-FR" smtClean="0">
                <a:solidFill>
                  <a:prstClr val="black">
                    <a:tint val="75000"/>
                  </a:prstClr>
                </a:solidFill>
              </a:rPr>
              <a:t>06/09/2016</a:t>
            </a:fld>
            <a:endParaRPr lang="fr-FR">
              <a:solidFill>
                <a:prstClr val="black">
                  <a:tint val="75000"/>
                </a:prstClr>
              </a:solidFill>
            </a:endParaRPr>
          </a:p>
        </p:txBody>
      </p:sp>
      <p:sp>
        <p:nvSpPr>
          <p:cNvPr id="5" name="Espace réservé du pied de page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solidFill>
                <a:prstClr val="black">
                  <a:tint val="75000"/>
                </a:prstClr>
              </a:solidFill>
            </a:endParaRPr>
          </a:p>
        </p:txBody>
      </p:sp>
      <p:sp>
        <p:nvSpPr>
          <p:cNvPr id="6" name="Espace réservé du numéro de diapositive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291C2D1A-4887-E04B-B0DA-9A19944FB648}"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1395301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791368" y="2067205"/>
            <a:ext cx="6895432" cy="857250"/>
          </a:xfrm>
        </p:spPr>
        <p:txBody>
          <a:bodyPr>
            <a:normAutofit fontScale="90000"/>
          </a:bodyPr>
          <a:lstStyle/>
          <a:p>
            <a:pPr lvl="0"/>
            <a:r>
              <a:rPr lang="fr-FR" sz="2800" b="1" dirty="0" smtClean="0"/>
              <a:t>Enquête sur la structuration de la communauté française des ultrasons</a:t>
            </a:r>
            <a:br>
              <a:rPr lang="fr-FR" sz="2800" b="1" dirty="0" smtClean="0"/>
            </a:br>
            <a:r>
              <a:rPr lang="fr-FR" sz="2800" b="1" dirty="0" smtClean="0"/>
              <a:t>Présentation des résultats préliminaires</a:t>
            </a:r>
            <a:endParaRPr lang="fr-FR" sz="2800" b="1" dirty="0"/>
          </a:p>
        </p:txBody>
      </p:sp>
      <p:sp>
        <p:nvSpPr>
          <p:cNvPr id="4" name="Espace réservé du numéro de diapositive 3"/>
          <p:cNvSpPr>
            <a:spLocks noGrp="1"/>
          </p:cNvSpPr>
          <p:nvPr>
            <p:ph type="sldNum" sz="quarter" idx="12"/>
          </p:nvPr>
        </p:nvSpPr>
        <p:spPr/>
        <p:txBody>
          <a:bodyPr/>
          <a:lstStyle/>
          <a:p>
            <a:fld id="{291C2D1A-4887-E04B-B0DA-9A19944FB648}" type="slidenum">
              <a:rPr lang="fr-FR" smtClean="0">
                <a:solidFill>
                  <a:prstClr val="black">
                    <a:tint val="75000"/>
                  </a:prstClr>
                </a:solidFill>
              </a:rPr>
              <a:pPr/>
              <a:t>1</a:t>
            </a:fld>
            <a:endParaRPr lang="fr-FR">
              <a:solidFill>
                <a:prstClr val="black">
                  <a:tint val="75000"/>
                </a:prstClr>
              </a:solidFill>
            </a:endParaRPr>
          </a:p>
        </p:txBody>
      </p:sp>
      <p:sp>
        <p:nvSpPr>
          <p:cNvPr id="7" name="ZoneTexte 6"/>
          <p:cNvSpPr txBox="1"/>
          <p:nvPr/>
        </p:nvSpPr>
        <p:spPr>
          <a:xfrm>
            <a:off x="71337" y="4823245"/>
            <a:ext cx="2704289" cy="230832"/>
          </a:xfrm>
          <a:prstGeom prst="rect">
            <a:avLst/>
          </a:prstGeom>
          <a:noFill/>
        </p:spPr>
        <p:txBody>
          <a:bodyPr wrap="square" rtlCol="0">
            <a:spAutoFit/>
          </a:bodyPr>
          <a:lstStyle/>
          <a:p>
            <a:r>
              <a:rPr lang="fr-FR" sz="900" dirty="0" smtClean="0"/>
              <a:t>COPIL FLI 07/09/16</a:t>
            </a:r>
          </a:p>
        </p:txBody>
      </p:sp>
    </p:spTree>
    <p:extLst>
      <p:ext uri="{BB962C8B-B14F-4D97-AF65-F5344CB8AC3E}">
        <p14:creationId xmlns:p14="http://schemas.microsoft.com/office/powerpoint/2010/main" val="11157065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91C2D1A-4887-E04B-B0DA-9A19944FB648}" type="slidenum">
              <a:rPr lang="fr-FR" smtClean="0">
                <a:solidFill>
                  <a:prstClr val="black">
                    <a:tint val="75000"/>
                  </a:prstClr>
                </a:solidFill>
              </a:rPr>
              <a:pPr/>
              <a:t>2</a:t>
            </a:fld>
            <a:endParaRPr lang="fr-FR">
              <a:solidFill>
                <a:prstClr val="black">
                  <a:tint val="75000"/>
                </a:prstClr>
              </a:solidFill>
            </a:endParaRPr>
          </a:p>
        </p:txBody>
      </p:sp>
      <p:sp>
        <p:nvSpPr>
          <p:cNvPr id="7" name="ZoneTexte 6"/>
          <p:cNvSpPr txBox="1"/>
          <p:nvPr/>
        </p:nvSpPr>
        <p:spPr>
          <a:xfrm>
            <a:off x="71337" y="4823245"/>
            <a:ext cx="2704289" cy="230832"/>
          </a:xfrm>
          <a:prstGeom prst="rect">
            <a:avLst/>
          </a:prstGeom>
          <a:noFill/>
        </p:spPr>
        <p:txBody>
          <a:bodyPr wrap="square" rtlCol="0">
            <a:spAutoFit/>
          </a:bodyPr>
          <a:lstStyle/>
          <a:p>
            <a:r>
              <a:rPr lang="fr-FR" sz="900" dirty="0" smtClean="0"/>
              <a:t>COPIL FLI 07/09/16</a:t>
            </a:r>
          </a:p>
        </p:txBody>
      </p:sp>
      <p:sp>
        <p:nvSpPr>
          <p:cNvPr id="3" name="Titre 2"/>
          <p:cNvSpPr>
            <a:spLocks noGrp="1"/>
          </p:cNvSpPr>
          <p:nvPr>
            <p:ph type="title"/>
          </p:nvPr>
        </p:nvSpPr>
        <p:spPr/>
        <p:txBody>
          <a:bodyPr>
            <a:normAutofit/>
          </a:bodyPr>
          <a:lstStyle/>
          <a:p>
            <a:r>
              <a:rPr lang="fr-FR" sz="2400" b="1" u="sng" dirty="0" smtClean="0"/>
              <a:t>Répartition des sondés</a:t>
            </a:r>
            <a:endParaRPr lang="fr-FR" sz="2400" b="1" u="sng" dirty="0"/>
          </a:p>
        </p:txBody>
      </p:sp>
      <p:sp>
        <p:nvSpPr>
          <p:cNvPr id="5" name="ZoneTexte 4"/>
          <p:cNvSpPr txBox="1"/>
          <p:nvPr/>
        </p:nvSpPr>
        <p:spPr>
          <a:xfrm>
            <a:off x="2094689" y="986056"/>
            <a:ext cx="6236194" cy="369332"/>
          </a:xfrm>
          <a:prstGeom prst="rect">
            <a:avLst/>
          </a:prstGeom>
          <a:noFill/>
        </p:spPr>
        <p:txBody>
          <a:bodyPr wrap="none" rtlCol="0">
            <a:spAutoFit/>
          </a:bodyPr>
          <a:lstStyle/>
          <a:p>
            <a:r>
              <a:rPr lang="fr-FR" dirty="0" smtClean="0"/>
              <a:t>54 réponses sur les 120 attendues : 45% de taux de participation</a:t>
            </a:r>
            <a:endParaRPr lang="fr-FR" dirty="0"/>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7277" y="1355388"/>
            <a:ext cx="4859756" cy="20292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7277" y="3172328"/>
            <a:ext cx="4164707" cy="17663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Rectangle 12"/>
          <p:cNvSpPr/>
          <p:nvPr/>
        </p:nvSpPr>
        <p:spPr>
          <a:xfrm>
            <a:off x="3907277" y="1984442"/>
            <a:ext cx="638783" cy="92168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1496438" y="1931882"/>
            <a:ext cx="3022060" cy="954107"/>
          </a:xfrm>
          <a:prstGeom prst="rect">
            <a:avLst/>
          </a:prstGeom>
          <a:noFill/>
        </p:spPr>
        <p:txBody>
          <a:bodyPr wrap="square" rtlCol="0">
            <a:spAutoFit/>
          </a:bodyPr>
          <a:lstStyle/>
          <a:p>
            <a:pPr algn="r"/>
            <a:r>
              <a:rPr lang="fr-FR" sz="1400" dirty="0" smtClean="0"/>
              <a:t>Industriel</a:t>
            </a:r>
            <a:br>
              <a:rPr lang="fr-FR" sz="1400" dirty="0" smtClean="0"/>
            </a:br>
            <a:r>
              <a:rPr lang="fr-FR" sz="1400" dirty="0" smtClean="0"/>
              <a:t>Membre d’un laboratoire académique</a:t>
            </a:r>
            <a:br>
              <a:rPr lang="fr-FR" sz="1400" dirty="0" smtClean="0"/>
            </a:br>
            <a:r>
              <a:rPr lang="fr-FR" sz="1400" dirty="0" smtClean="0"/>
              <a:t>Praticien dans un service hospitalier</a:t>
            </a:r>
            <a:br>
              <a:rPr lang="fr-FR" sz="1400" dirty="0" smtClean="0"/>
            </a:br>
            <a:r>
              <a:rPr lang="fr-FR" sz="1400" dirty="0" smtClean="0"/>
              <a:t>Autre</a:t>
            </a:r>
            <a:endParaRPr lang="fr-FR" sz="1400" dirty="0"/>
          </a:p>
        </p:txBody>
      </p:sp>
      <p:sp>
        <p:nvSpPr>
          <p:cNvPr id="17" name="Rectangle 16"/>
          <p:cNvSpPr/>
          <p:nvPr/>
        </p:nvSpPr>
        <p:spPr>
          <a:xfrm>
            <a:off x="3873229" y="3653019"/>
            <a:ext cx="638783" cy="921682"/>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8" name="ZoneTexte 17"/>
          <p:cNvSpPr txBox="1"/>
          <p:nvPr/>
        </p:nvSpPr>
        <p:spPr>
          <a:xfrm>
            <a:off x="1489952" y="3744528"/>
            <a:ext cx="3022060" cy="738664"/>
          </a:xfrm>
          <a:prstGeom prst="rect">
            <a:avLst/>
          </a:prstGeom>
          <a:noFill/>
        </p:spPr>
        <p:txBody>
          <a:bodyPr wrap="square" rtlCol="0">
            <a:spAutoFit/>
          </a:bodyPr>
          <a:lstStyle/>
          <a:p>
            <a:pPr algn="r"/>
            <a:r>
              <a:rPr lang="fr-FR" sz="1400" dirty="0"/>
              <a:t>Ultrasons à visée diagnostique</a:t>
            </a:r>
            <a:r>
              <a:rPr lang="fr-FR" sz="1400" dirty="0" smtClean="0"/>
              <a:t/>
            </a:r>
            <a:br>
              <a:rPr lang="fr-FR" sz="1400" dirty="0" smtClean="0"/>
            </a:br>
            <a:r>
              <a:rPr lang="fr-FR" sz="1400" dirty="0"/>
              <a:t>Ultrasons à visée thérapeutique</a:t>
            </a:r>
            <a:r>
              <a:rPr lang="fr-FR" sz="1400" dirty="0" smtClean="0"/>
              <a:t/>
            </a:r>
            <a:br>
              <a:rPr lang="fr-FR" sz="1400" dirty="0" smtClean="0"/>
            </a:br>
            <a:r>
              <a:rPr lang="fr-FR" sz="1400" dirty="0" smtClean="0"/>
              <a:t>Autre</a:t>
            </a:r>
            <a:endParaRPr lang="fr-FR" sz="1400" dirty="0"/>
          </a:p>
        </p:txBody>
      </p:sp>
    </p:spTree>
    <p:extLst>
      <p:ext uri="{BB962C8B-B14F-4D97-AF65-F5344CB8AC3E}">
        <p14:creationId xmlns:p14="http://schemas.microsoft.com/office/powerpoint/2010/main" val="39373779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91C2D1A-4887-E04B-B0DA-9A19944FB648}" type="slidenum">
              <a:rPr lang="fr-FR" smtClean="0">
                <a:solidFill>
                  <a:prstClr val="black">
                    <a:tint val="75000"/>
                  </a:prstClr>
                </a:solidFill>
              </a:rPr>
              <a:pPr/>
              <a:t>3</a:t>
            </a:fld>
            <a:endParaRPr lang="fr-FR">
              <a:solidFill>
                <a:prstClr val="black">
                  <a:tint val="75000"/>
                </a:prstClr>
              </a:solidFill>
            </a:endParaRPr>
          </a:p>
        </p:txBody>
      </p:sp>
      <p:sp>
        <p:nvSpPr>
          <p:cNvPr id="7" name="ZoneTexte 6"/>
          <p:cNvSpPr txBox="1"/>
          <p:nvPr/>
        </p:nvSpPr>
        <p:spPr>
          <a:xfrm>
            <a:off x="71337" y="4823245"/>
            <a:ext cx="2704289" cy="230832"/>
          </a:xfrm>
          <a:prstGeom prst="rect">
            <a:avLst/>
          </a:prstGeom>
          <a:noFill/>
        </p:spPr>
        <p:txBody>
          <a:bodyPr wrap="square" rtlCol="0">
            <a:spAutoFit/>
          </a:bodyPr>
          <a:lstStyle/>
          <a:p>
            <a:r>
              <a:rPr lang="fr-FR" sz="900" dirty="0" smtClean="0"/>
              <a:t>COPIL FLI 07/09/16</a:t>
            </a:r>
          </a:p>
        </p:txBody>
      </p:sp>
      <p:sp>
        <p:nvSpPr>
          <p:cNvPr id="3" name="Titre 2"/>
          <p:cNvSpPr>
            <a:spLocks noGrp="1"/>
          </p:cNvSpPr>
          <p:nvPr>
            <p:ph type="title"/>
          </p:nvPr>
        </p:nvSpPr>
        <p:spPr>
          <a:xfrm>
            <a:off x="1143000" y="186366"/>
            <a:ext cx="8229600" cy="857250"/>
          </a:xfrm>
        </p:spPr>
        <p:txBody>
          <a:bodyPr>
            <a:normAutofit/>
          </a:bodyPr>
          <a:lstStyle/>
          <a:p>
            <a:r>
              <a:rPr lang="fr-FR" sz="2400" b="1" u="sng" dirty="0" smtClean="0"/>
              <a:t>Panorama des ultrasons en France</a:t>
            </a:r>
            <a:endParaRPr lang="fr-FR" sz="2400" b="1" u="sng"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37" y="1175964"/>
            <a:ext cx="5038966" cy="25090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79055" y="2532953"/>
            <a:ext cx="6062053" cy="25081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823984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91C2D1A-4887-E04B-B0DA-9A19944FB648}" type="slidenum">
              <a:rPr lang="fr-FR" smtClean="0">
                <a:solidFill>
                  <a:prstClr val="black">
                    <a:tint val="75000"/>
                  </a:prstClr>
                </a:solidFill>
              </a:rPr>
              <a:pPr/>
              <a:t>4</a:t>
            </a:fld>
            <a:endParaRPr lang="fr-FR">
              <a:solidFill>
                <a:prstClr val="black">
                  <a:tint val="75000"/>
                </a:prstClr>
              </a:solidFill>
            </a:endParaRPr>
          </a:p>
        </p:txBody>
      </p:sp>
      <p:sp>
        <p:nvSpPr>
          <p:cNvPr id="7" name="ZoneTexte 6"/>
          <p:cNvSpPr txBox="1"/>
          <p:nvPr/>
        </p:nvSpPr>
        <p:spPr>
          <a:xfrm>
            <a:off x="71337" y="4823245"/>
            <a:ext cx="2704289" cy="230832"/>
          </a:xfrm>
          <a:prstGeom prst="rect">
            <a:avLst/>
          </a:prstGeom>
          <a:noFill/>
        </p:spPr>
        <p:txBody>
          <a:bodyPr wrap="square" rtlCol="0">
            <a:spAutoFit/>
          </a:bodyPr>
          <a:lstStyle/>
          <a:p>
            <a:r>
              <a:rPr lang="fr-FR" sz="900" dirty="0" smtClean="0"/>
              <a:t>COPIL FLI 07/09/16</a:t>
            </a:r>
          </a:p>
        </p:txBody>
      </p:sp>
      <p:sp>
        <p:nvSpPr>
          <p:cNvPr id="3" name="Titre 2"/>
          <p:cNvSpPr>
            <a:spLocks noGrp="1"/>
          </p:cNvSpPr>
          <p:nvPr>
            <p:ph type="title"/>
          </p:nvPr>
        </p:nvSpPr>
        <p:spPr/>
        <p:txBody>
          <a:bodyPr>
            <a:noAutofit/>
          </a:bodyPr>
          <a:lstStyle/>
          <a:p>
            <a:r>
              <a:rPr lang="fr-FR" sz="2400" b="1" u="sng" dirty="0" smtClean="0"/>
              <a:t>Intérêt pour la structuration de la communauté</a:t>
            </a:r>
            <a:endParaRPr lang="fr-FR" sz="2400" b="1" u="sng"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437" y="1166813"/>
            <a:ext cx="6705600" cy="3600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24988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91C2D1A-4887-E04B-B0DA-9A19944FB648}" type="slidenum">
              <a:rPr lang="fr-FR" smtClean="0">
                <a:solidFill>
                  <a:prstClr val="black">
                    <a:tint val="75000"/>
                  </a:prstClr>
                </a:solidFill>
              </a:rPr>
              <a:pPr/>
              <a:t>5</a:t>
            </a:fld>
            <a:endParaRPr lang="fr-FR">
              <a:solidFill>
                <a:prstClr val="black">
                  <a:tint val="75000"/>
                </a:prstClr>
              </a:solidFill>
            </a:endParaRPr>
          </a:p>
        </p:txBody>
      </p:sp>
      <p:sp>
        <p:nvSpPr>
          <p:cNvPr id="7" name="ZoneTexte 6"/>
          <p:cNvSpPr txBox="1"/>
          <p:nvPr/>
        </p:nvSpPr>
        <p:spPr>
          <a:xfrm>
            <a:off x="71337" y="4823245"/>
            <a:ext cx="2704289" cy="230832"/>
          </a:xfrm>
          <a:prstGeom prst="rect">
            <a:avLst/>
          </a:prstGeom>
          <a:noFill/>
        </p:spPr>
        <p:txBody>
          <a:bodyPr wrap="square" rtlCol="0">
            <a:spAutoFit/>
          </a:bodyPr>
          <a:lstStyle/>
          <a:p>
            <a:r>
              <a:rPr lang="fr-FR" sz="900" dirty="0" smtClean="0"/>
              <a:t>COPIL FLI 07/09/16</a:t>
            </a:r>
          </a:p>
        </p:txBody>
      </p:sp>
      <p:sp>
        <p:nvSpPr>
          <p:cNvPr id="3" name="Titre 2"/>
          <p:cNvSpPr>
            <a:spLocks noGrp="1"/>
          </p:cNvSpPr>
          <p:nvPr>
            <p:ph type="title"/>
          </p:nvPr>
        </p:nvSpPr>
        <p:spPr/>
        <p:txBody>
          <a:bodyPr>
            <a:normAutofit/>
          </a:bodyPr>
          <a:lstStyle/>
          <a:p>
            <a:r>
              <a:rPr lang="fr-FR" sz="2400" b="1" u="sng" dirty="0" smtClean="0"/>
              <a:t>Implication (1)</a:t>
            </a:r>
            <a:endParaRPr lang="fr-FR" sz="2400" b="1" u="sng"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1549" y="829804"/>
            <a:ext cx="4199952" cy="42113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443865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91C2D1A-4887-E04B-B0DA-9A19944FB648}" type="slidenum">
              <a:rPr lang="fr-FR" smtClean="0">
                <a:solidFill>
                  <a:prstClr val="black">
                    <a:tint val="75000"/>
                  </a:prstClr>
                </a:solidFill>
              </a:rPr>
              <a:pPr/>
              <a:t>6</a:t>
            </a:fld>
            <a:endParaRPr lang="fr-FR">
              <a:solidFill>
                <a:prstClr val="black">
                  <a:tint val="75000"/>
                </a:prstClr>
              </a:solidFill>
            </a:endParaRPr>
          </a:p>
        </p:txBody>
      </p:sp>
      <p:sp>
        <p:nvSpPr>
          <p:cNvPr id="7" name="ZoneTexte 6"/>
          <p:cNvSpPr txBox="1"/>
          <p:nvPr/>
        </p:nvSpPr>
        <p:spPr>
          <a:xfrm>
            <a:off x="71337" y="4823245"/>
            <a:ext cx="2704289" cy="230832"/>
          </a:xfrm>
          <a:prstGeom prst="rect">
            <a:avLst/>
          </a:prstGeom>
          <a:noFill/>
        </p:spPr>
        <p:txBody>
          <a:bodyPr wrap="square" rtlCol="0">
            <a:spAutoFit/>
          </a:bodyPr>
          <a:lstStyle/>
          <a:p>
            <a:r>
              <a:rPr lang="fr-FR" sz="900" dirty="0" smtClean="0"/>
              <a:t>COPIL FLI 07/09/16</a:t>
            </a:r>
          </a:p>
        </p:txBody>
      </p:sp>
      <p:sp>
        <p:nvSpPr>
          <p:cNvPr id="3" name="Titre 2"/>
          <p:cNvSpPr>
            <a:spLocks noGrp="1"/>
          </p:cNvSpPr>
          <p:nvPr>
            <p:ph type="title"/>
          </p:nvPr>
        </p:nvSpPr>
        <p:spPr/>
        <p:txBody>
          <a:bodyPr>
            <a:normAutofit/>
          </a:bodyPr>
          <a:lstStyle/>
          <a:p>
            <a:r>
              <a:rPr lang="fr-FR" sz="2400" b="1" u="sng" dirty="0" smtClean="0"/>
              <a:t>Rôle de la structure</a:t>
            </a:r>
            <a:endParaRPr lang="fr-FR" sz="2400" b="1" u="sng"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1133475"/>
            <a:ext cx="7048500" cy="3371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1247775" y="3824285"/>
            <a:ext cx="6667500" cy="904875"/>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5" name="ZoneTexte 4"/>
          <p:cNvSpPr txBox="1"/>
          <p:nvPr/>
        </p:nvSpPr>
        <p:spPr>
          <a:xfrm>
            <a:off x="71337" y="3869138"/>
            <a:ext cx="8951553" cy="1169551"/>
          </a:xfrm>
          <a:prstGeom prst="rect">
            <a:avLst/>
          </a:prstGeom>
          <a:noFill/>
        </p:spPr>
        <p:txBody>
          <a:bodyPr wrap="none" rtlCol="0">
            <a:spAutoFit/>
          </a:bodyPr>
          <a:lstStyle/>
          <a:p>
            <a:r>
              <a:rPr lang="fr-FR" sz="1400" dirty="0" smtClean="0"/>
              <a:t>a) Un </a:t>
            </a:r>
            <a:r>
              <a:rPr lang="fr-FR" sz="1400" dirty="0"/>
              <a:t>espace d'échanges sur les besoins et les attentes des uns et des </a:t>
            </a:r>
            <a:r>
              <a:rPr lang="fr-FR" sz="1400" dirty="0" smtClean="0"/>
              <a:t>autres</a:t>
            </a:r>
            <a:br>
              <a:rPr lang="fr-FR" sz="1400" dirty="0" smtClean="0"/>
            </a:br>
            <a:r>
              <a:rPr lang="fr-FR" sz="1400" dirty="0" smtClean="0"/>
              <a:t>	b) Une </a:t>
            </a:r>
            <a:r>
              <a:rPr lang="fr-FR" sz="1400" dirty="0"/>
              <a:t>force de propositions d'une stratégie nationale pour les </a:t>
            </a:r>
            <a:r>
              <a:rPr lang="fr-FR" sz="1400" dirty="0" smtClean="0"/>
              <a:t>ultrasons</a:t>
            </a:r>
            <a:br>
              <a:rPr lang="fr-FR" sz="1400" dirty="0" smtClean="0"/>
            </a:br>
            <a:r>
              <a:rPr lang="fr-FR" sz="1400" dirty="0" smtClean="0"/>
              <a:t>		c) Une </a:t>
            </a:r>
            <a:r>
              <a:rPr lang="fr-FR" sz="1400" dirty="0"/>
              <a:t>première étape vers une structuration de la communauté européenne des </a:t>
            </a:r>
            <a:r>
              <a:rPr lang="fr-FR" sz="1400" dirty="0" smtClean="0"/>
              <a:t>ultrasons</a:t>
            </a:r>
            <a:br>
              <a:rPr lang="fr-FR" sz="1400" dirty="0" smtClean="0"/>
            </a:br>
            <a:r>
              <a:rPr lang="fr-FR" sz="1400" dirty="0" smtClean="0"/>
              <a:t>			d) Un </a:t>
            </a:r>
            <a:r>
              <a:rPr lang="fr-FR" sz="1400" dirty="0"/>
              <a:t>interlocuteur vis-à-vis des différentes instances décisionnelles et représentatives de l'industrie, </a:t>
            </a:r>
            <a:r>
              <a:rPr lang="fr-FR" sz="1400" dirty="0" smtClean="0"/>
              <a:t/>
            </a:r>
            <a:br>
              <a:rPr lang="fr-FR" sz="1400" dirty="0" smtClean="0"/>
            </a:br>
            <a:r>
              <a:rPr lang="fr-FR" sz="1400" dirty="0" smtClean="0"/>
              <a:t>			de </a:t>
            </a:r>
            <a:r>
              <a:rPr lang="fr-FR" sz="1400" dirty="0"/>
              <a:t>la santé et de la recherche</a:t>
            </a:r>
            <a:endParaRPr lang="fr-FR" sz="1400" dirty="0"/>
          </a:p>
        </p:txBody>
      </p:sp>
    </p:spTree>
    <p:extLst>
      <p:ext uri="{BB962C8B-B14F-4D97-AF65-F5344CB8AC3E}">
        <p14:creationId xmlns:p14="http://schemas.microsoft.com/office/powerpoint/2010/main" val="16701717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00051"/>
            <a:ext cx="6877050" cy="2638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Espace réservé du numéro de diapositive 3"/>
          <p:cNvSpPr>
            <a:spLocks noGrp="1"/>
          </p:cNvSpPr>
          <p:nvPr>
            <p:ph type="sldNum" sz="quarter" idx="12"/>
          </p:nvPr>
        </p:nvSpPr>
        <p:spPr/>
        <p:txBody>
          <a:bodyPr/>
          <a:lstStyle/>
          <a:p>
            <a:fld id="{291C2D1A-4887-E04B-B0DA-9A19944FB648}" type="slidenum">
              <a:rPr lang="fr-FR" smtClean="0">
                <a:solidFill>
                  <a:prstClr val="black">
                    <a:tint val="75000"/>
                  </a:prstClr>
                </a:solidFill>
              </a:rPr>
              <a:pPr/>
              <a:t>7</a:t>
            </a:fld>
            <a:endParaRPr lang="fr-FR">
              <a:solidFill>
                <a:prstClr val="black">
                  <a:tint val="75000"/>
                </a:prstClr>
              </a:solidFill>
            </a:endParaRPr>
          </a:p>
        </p:txBody>
      </p:sp>
      <p:sp>
        <p:nvSpPr>
          <p:cNvPr id="7" name="ZoneTexte 6"/>
          <p:cNvSpPr txBox="1"/>
          <p:nvPr/>
        </p:nvSpPr>
        <p:spPr>
          <a:xfrm>
            <a:off x="71337" y="4823245"/>
            <a:ext cx="2704289" cy="230832"/>
          </a:xfrm>
          <a:prstGeom prst="rect">
            <a:avLst/>
          </a:prstGeom>
          <a:noFill/>
        </p:spPr>
        <p:txBody>
          <a:bodyPr wrap="square" rtlCol="0">
            <a:spAutoFit/>
          </a:bodyPr>
          <a:lstStyle/>
          <a:p>
            <a:r>
              <a:rPr lang="fr-FR" sz="900" dirty="0" smtClean="0"/>
              <a:t>COPIL FLI 07/09/16</a:t>
            </a:r>
          </a:p>
        </p:txBody>
      </p:sp>
      <p:sp>
        <p:nvSpPr>
          <p:cNvPr id="3" name="Titre 2"/>
          <p:cNvSpPr>
            <a:spLocks noGrp="1"/>
          </p:cNvSpPr>
          <p:nvPr>
            <p:ph type="title"/>
          </p:nvPr>
        </p:nvSpPr>
        <p:spPr>
          <a:xfrm>
            <a:off x="457200" y="1"/>
            <a:ext cx="8229600" cy="476250"/>
          </a:xfrm>
        </p:spPr>
        <p:txBody>
          <a:bodyPr>
            <a:normAutofit/>
          </a:bodyPr>
          <a:lstStyle/>
          <a:p>
            <a:r>
              <a:rPr lang="fr-FR" sz="2400" b="1" u="sng" dirty="0" smtClean="0"/>
              <a:t>Actions de la structure</a:t>
            </a:r>
            <a:endParaRPr lang="fr-FR" sz="2400" b="1" u="sng" dirty="0"/>
          </a:p>
        </p:txBody>
      </p:sp>
      <p:pic>
        <p:nvPicPr>
          <p:cNvPr id="614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0735" y="400051"/>
            <a:ext cx="1266825" cy="2638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ZoneTexte 1"/>
          <p:cNvSpPr txBox="1"/>
          <p:nvPr/>
        </p:nvSpPr>
        <p:spPr>
          <a:xfrm>
            <a:off x="317866" y="3265380"/>
            <a:ext cx="8826134" cy="1600438"/>
          </a:xfrm>
          <a:prstGeom prst="rect">
            <a:avLst/>
          </a:prstGeom>
          <a:noFill/>
        </p:spPr>
        <p:txBody>
          <a:bodyPr wrap="none" rtlCol="0">
            <a:spAutoFit/>
          </a:bodyPr>
          <a:lstStyle/>
          <a:p>
            <a:r>
              <a:rPr lang="fr-FR" sz="1400" b="1" dirty="0" smtClean="0"/>
              <a:t>a) Contribuerait </a:t>
            </a:r>
            <a:r>
              <a:rPr lang="fr-FR" sz="1400" b="1" dirty="0"/>
              <a:t>à l'émergence et au développement des innovations académiques, industrielles et cliniques </a:t>
            </a:r>
            <a:r>
              <a:rPr lang="fr-FR" sz="1400" b="1" dirty="0" smtClean="0"/>
              <a:t>?</a:t>
            </a:r>
            <a:br>
              <a:rPr lang="fr-FR" sz="1400" b="1" dirty="0" smtClean="0"/>
            </a:br>
            <a:r>
              <a:rPr lang="fr-FR" sz="1400" b="1" dirty="0" smtClean="0"/>
              <a:t>b) </a:t>
            </a:r>
            <a:r>
              <a:rPr lang="fr-FR" sz="1400" b="1" dirty="0"/>
              <a:t>Faciliterait le transfert de technologies des laboratoires académiques ou des services hospitaliers vers l'industrie </a:t>
            </a:r>
            <a:r>
              <a:rPr lang="fr-FR" sz="1400" b="1" dirty="0" smtClean="0"/>
              <a:t>?</a:t>
            </a:r>
          </a:p>
          <a:p>
            <a:r>
              <a:rPr lang="fr-FR" sz="1400" b="1" dirty="0" smtClean="0"/>
              <a:t>c) </a:t>
            </a:r>
            <a:r>
              <a:rPr lang="fr-FR" sz="1400" b="1" dirty="0"/>
              <a:t>Faciliterait la mise en place d'études médico-économiques de nouvelles applications </a:t>
            </a:r>
            <a:r>
              <a:rPr lang="fr-FR" sz="1400" b="1" dirty="0" smtClean="0"/>
              <a:t>?</a:t>
            </a:r>
            <a:br>
              <a:rPr lang="fr-FR" sz="1400" b="1" dirty="0" smtClean="0"/>
            </a:br>
            <a:r>
              <a:rPr lang="fr-FR" sz="1400" b="1" dirty="0" smtClean="0"/>
              <a:t>d) </a:t>
            </a:r>
            <a:r>
              <a:rPr lang="fr-FR" sz="1400" b="1" dirty="0"/>
              <a:t>Faciliterait la mise en place d'études médico-économiques de nouvelles technologies </a:t>
            </a:r>
            <a:r>
              <a:rPr lang="fr-FR" sz="1400" b="1" dirty="0" smtClean="0"/>
              <a:t>?</a:t>
            </a:r>
            <a:br>
              <a:rPr lang="fr-FR" sz="1400" b="1" dirty="0" smtClean="0"/>
            </a:br>
            <a:r>
              <a:rPr lang="fr-FR" sz="1400" b="1" dirty="0" smtClean="0"/>
              <a:t>e) </a:t>
            </a:r>
            <a:r>
              <a:rPr lang="fr-FR" sz="1400" b="1" dirty="0"/>
              <a:t>Augmenterait la visibilité de l'industrie française </a:t>
            </a:r>
            <a:r>
              <a:rPr lang="fr-FR" sz="1400" b="1" dirty="0" smtClean="0"/>
              <a:t>?</a:t>
            </a:r>
            <a:br>
              <a:rPr lang="fr-FR" sz="1400" b="1" dirty="0" smtClean="0"/>
            </a:br>
            <a:r>
              <a:rPr lang="fr-FR" sz="1400" b="1" dirty="0" smtClean="0"/>
              <a:t>f) </a:t>
            </a:r>
            <a:r>
              <a:rPr lang="fr-FR" sz="1400" b="1" dirty="0"/>
              <a:t>Contribuerait à développer plus encore l'industrie française </a:t>
            </a:r>
            <a:r>
              <a:rPr lang="fr-FR" sz="1400" b="1" dirty="0" smtClean="0"/>
              <a:t>?</a:t>
            </a:r>
            <a:br>
              <a:rPr lang="fr-FR" sz="1400" b="1" dirty="0" smtClean="0"/>
            </a:br>
            <a:r>
              <a:rPr lang="fr-FR" sz="1400" b="1" dirty="0" smtClean="0"/>
              <a:t>g) </a:t>
            </a:r>
            <a:r>
              <a:rPr lang="fr-FR" sz="1400" b="1" dirty="0"/>
              <a:t>Permettrait un développement plus important des applications médicales des ultrasons ?</a:t>
            </a:r>
            <a:endParaRPr lang="fr-FR" sz="1400" b="1" dirty="0"/>
          </a:p>
        </p:txBody>
      </p:sp>
      <p:sp>
        <p:nvSpPr>
          <p:cNvPr id="5" name="ZoneTexte 4"/>
          <p:cNvSpPr txBox="1"/>
          <p:nvPr/>
        </p:nvSpPr>
        <p:spPr>
          <a:xfrm>
            <a:off x="914399" y="2990518"/>
            <a:ext cx="6677025" cy="369332"/>
          </a:xfrm>
          <a:prstGeom prst="rect">
            <a:avLst/>
          </a:prstGeom>
          <a:noFill/>
        </p:spPr>
        <p:txBody>
          <a:bodyPr wrap="square" rtlCol="0">
            <a:spAutoFit/>
          </a:bodyPr>
          <a:lstStyle/>
          <a:p>
            <a:r>
              <a:rPr lang="fr-FR" dirty="0" smtClean="0"/>
              <a:t>a)                b)                 c)                d)                 e)                 f)                g)</a:t>
            </a:r>
            <a:endParaRPr lang="fr-FR" dirty="0"/>
          </a:p>
        </p:txBody>
      </p:sp>
    </p:spTree>
    <p:extLst>
      <p:ext uri="{BB962C8B-B14F-4D97-AF65-F5344CB8AC3E}">
        <p14:creationId xmlns:p14="http://schemas.microsoft.com/office/powerpoint/2010/main" val="3633718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fillRect/>
          </a:stretch>
        </a:blipFill>
        <a:effectLst/>
      </p:bgPr>
    </p:bg>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291C2D1A-4887-E04B-B0DA-9A19944FB648}" type="slidenum">
              <a:rPr lang="fr-FR" smtClean="0">
                <a:solidFill>
                  <a:prstClr val="black">
                    <a:tint val="75000"/>
                  </a:prstClr>
                </a:solidFill>
              </a:rPr>
              <a:pPr/>
              <a:t>8</a:t>
            </a:fld>
            <a:endParaRPr lang="fr-FR">
              <a:solidFill>
                <a:prstClr val="black">
                  <a:tint val="75000"/>
                </a:prstClr>
              </a:solidFill>
            </a:endParaRPr>
          </a:p>
        </p:txBody>
      </p:sp>
      <p:sp>
        <p:nvSpPr>
          <p:cNvPr id="7" name="ZoneTexte 6"/>
          <p:cNvSpPr txBox="1"/>
          <p:nvPr/>
        </p:nvSpPr>
        <p:spPr>
          <a:xfrm>
            <a:off x="71337" y="4823245"/>
            <a:ext cx="2704289" cy="230832"/>
          </a:xfrm>
          <a:prstGeom prst="rect">
            <a:avLst/>
          </a:prstGeom>
          <a:noFill/>
        </p:spPr>
        <p:txBody>
          <a:bodyPr wrap="square" rtlCol="0">
            <a:spAutoFit/>
          </a:bodyPr>
          <a:lstStyle/>
          <a:p>
            <a:r>
              <a:rPr lang="fr-FR" sz="900" dirty="0" smtClean="0"/>
              <a:t>COPIL FLI 07/09/16</a:t>
            </a:r>
          </a:p>
        </p:txBody>
      </p:sp>
      <p:sp>
        <p:nvSpPr>
          <p:cNvPr id="3" name="Titre 2"/>
          <p:cNvSpPr>
            <a:spLocks noGrp="1"/>
          </p:cNvSpPr>
          <p:nvPr>
            <p:ph type="title"/>
          </p:nvPr>
        </p:nvSpPr>
        <p:spPr>
          <a:xfrm>
            <a:off x="457200" y="495302"/>
            <a:ext cx="8229600" cy="476250"/>
          </a:xfrm>
        </p:spPr>
        <p:txBody>
          <a:bodyPr>
            <a:normAutofit/>
          </a:bodyPr>
          <a:lstStyle/>
          <a:p>
            <a:r>
              <a:rPr lang="fr-FR" sz="2400" b="1" u="sng" dirty="0" smtClean="0"/>
              <a:t>Commentaires</a:t>
            </a:r>
            <a:endParaRPr lang="fr-FR" sz="2400" b="1" u="sng" dirty="0"/>
          </a:p>
        </p:txBody>
      </p:sp>
      <p:sp>
        <p:nvSpPr>
          <p:cNvPr id="8" name="Rectangle 7"/>
          <p:cNvSpPr/>
          <p:nvPr/>
        </p:nvSpPr>
        <p:spPr>
          <a:xfrm>
            <a:off x="957162" y="1146595"/>
            <a:ext cx="3181350" cy="34290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6" name="ZoneTexte 5"/>
          <p:cNvSpPr txBox="1"/>
          <p:nvPr/>
        </p:nvSpPr>
        <p:spPr>
          <a:xfrm>
            <a:off x="209550" y="1245268"/>
            <a:ext cx="8934450" cy="3600986"/>
          </a:xfrm>
          <a:prstGeom prst="rect">
            <a:avLst/>
          </a:prstGeom>
          <a:noFill/>
        </p:spPr>
        <p:txBody>
          <a:bodyPr wrap="square" rtlCol="0">
            <a:spAutoFit/>
          </a:bodyPr>
          <a:lstStyle/>
          <a:p>
            <a:r>
              <a:rPr lang="fr-FR" sz="1200" dirty="0" smtClean="0">
                <a:effectLst>
                  <a:outerShdw blurRad="38100" dist="38100" dir="2700000" algn="tl">
                    <a:srgbClr val="000000">
                      <a:alpha val="43137"/>
                    </a:srgbClr>
                  </a:outerShdw>
                </a:effectLst>
              </a:rPr>
              <a:t>« Toutes </a:t>
            </a:r>
            <a:r>
              <a:rPr lang="fr-FR" sz="1200" dirty="0">
                <a:effectLst>
                  <a:outerShdw blurRad="38100" dist="38100" dir="2700000" algn="tl">
                    <a:srgbClr val="000000">
                      <a:alpha val="43137"/>
                    </a:srgbClr>
                  </a:outerShdw>
                </a:effectLst>
              </a:rPr>
              <a:t>les questions me paraissent hautement pertinentes dans ce domaine passionnant, mouvant et concurrentiel. L'application des ultrasons en biologie est un des domaines les plus fascinants de la recherche en sciences du vivant. Notre pays est remarquablement bien placé en termes de recherche fondamentale mais malheureusement le lien entre chercheurs et cliniciens est ténu. Plus qu'un "club" ou une "structure" -peut être nécessaire mais dont les statuts doivent se préserver de toute tentative de récupération par quelques uns- l'essentiel est de créer un espace régulier d'échanges ouvert à toute la communauté des ultrasons. Cet espace pourrait se manifester par un rendez vous annuel dans un site d'accès facile pour tous (Paris, Lyon, Nice...). Je ne crois pas que tenter de recréer une forme d'avatar ce qui existe déjà (groupes ultrasons des sociétés savantes médicales, sociétés dédiées aux ultrasons...) soit réellement efficace. Ce type de démarche -déjà tentée- ne pourra qu'échouer de nouveau. Les solutions aux problèmes que nous percevons tous et qui mettent en péril l'avenir des ultrasons dans notre pays ne viendront que de démarches originales multi et transdisciplinaires. Je pense que FLI et les fondamentalistes de la recherche en ultrasons doivent impérativement rester les moteurs, garants de l'objectivité et de l'impartialité. Les cliniciens dont je suis, doivent participer sans exclusive et surtout hors corporatisme ou même représentation académique exclusive de type CHU. La clarté de leurs motivations doit être affichée. Avec mon équipe, nous sommes prêts à y participer dans la mesure de nos moyens mais avec enthousiasme et détermination</a:t>
            </a:r>
            <a:r>
              <a:rPr lang="fr-FR" sz="1200" dirty="0" smtClean="0">
                <a:effectLst>
                  <a:outerShdw blurRad="38100" dist="38100" dir="2700000" algn="tl">
                    <a:srgbClr val="000000">
                      <a:alpha val="43137"/>
                    </a:srgbClr>
                  </a:outerShdw>
                </a:effectLst>
              </a:rPr>
              <a:t>. »</a:t>
            </a:r>
            <a:br>
              <a:rPr lang="fr-FR" sz="1200" dirty="0" smtClean="0">
                <a:effectLst>
                  <a:outerShdw blurRad="38100" dist="38100" dir="2700000" algn="tl">
                    <a:srgbClr val="000000">
                      <a:alpha val="43137"/>
                    </a:srgbClr>
                  </a:outerShdw>
                </a:effectLst>
              </a:rPr>
            </a:br>
            <a:endParaRPr lang="fr-FR" sz="1200" dirty="0">
              <a:effectLst>
                <a:outerShdw blurRad="38100" dist="38100" dir="2700000" algn="tl">
                  <a:srgbClr val="000000">
                    <a:alpha val="43137"/>
                  </a:srgbClr>
                </a:outerShdw>
              </a:effectLst>
            </a:endParaRPr>
          </a:p>
          <a:p>
            <a:r>
              <a:rPr lang="fr-FR" sz="1200" dirty="0" smtClean="0">
                <a:effectLst>
                  <a:outerShdw blurRad="38100" dist="38100" dir="2700000" algn="tl">
                    <a:srgbClr val="000000">
                      <a:alpha val="43137"/>
                    </a:srgbClr>
                  </a:outerShdw>
                </a:effectLst>
              </a:rPr>
              <a:t>« Besoins</a:t>
            </a:r>
            <a:r>
              <a:rPr lang="fr-FR" sz="1200" dirty="0">
                <a:effectLst>
                  <a:outerShdw blurRad="38100" dist="38100" dir="2700000" algn="tl">
                    <a:srgbClr val="000000">
                      <a:alpha val="43137"/>
                    </a:srgbClr>
                  </a:outerShdw>
                </a:effectLst>
              </a:rPr>
              <a:t>, notamment pour le transfert de technologie académique : identifier plus facilement les acteurs industriels (fournisseurs, distributeurs) pour construire les projets d'essaimage. Importance également des aspects réglementaires</a:t>
            </a:r>
            <a:r>
              <a:rPr lang="fr-FR" sz="1200" dirty="0" smtClean="0">
                <a:effectLst>
                  <a:outerShdw blurRad="38100" dist="38100" dir="2700000" algn="tl">
                    <a:srgbClr val="000000">
                      <a:alpha val="43137"/>
                    </a:srgbClr>
                  </a:outerShdw>
                </a:effectLst>
              </a:rPr>
              <a:t>. »</a:t>
            </a:r>
            <a:br>
              <a:rPr lang="fr-FR" sz="1200" dirty="0" smtClean="0">
                <a:effectLst>
                  <a:outerShdw blurRad="38100" dist="38100" dir="2700000" algn="tl">
                    <a:srgbClr val="000000">
                      <a:alpha val="43137"/>
                    </a:srgbClr>
                  </a:outerShdw>
                </a:effectLst>
              </a:rPr>
            </a:br>
            <a:endParaRPr lang="fr-FR" sz="1200" dirty="0">
              <a:effectLst>
                <a:outerShdw blurRad="38100" dist="38100" dir="2700000" algn="tl">
                  <a:srgbClr val="000000">
                    <a:alpha val="43137"/>
                  </a:srgbClr>
                </a:outerShdw>
              </a:effectLst>
            </a:endParaRPr>
          </a:p>
          <a:p>
            <a:r>
              <a:rPr lang="fr-FR" sz="1200" dirty="0" smtClean="0">
                <a:effectLst>
                  <a:outerShdw blurRad="38100" dist="38100" dir="2700000" algn="tl">
                    <a:srgbClr val="000000">
                      <a:alpha val="43137"/>
                    </a:srgbClr>
                  </a:outerShdw>
                </a:effectLst>
              </a:rPr>
              <a:t>« Il </a:t>
            </a:r>
            <a:r>
              <a:rPr lang="fr-FR" sz="1200" dirty="0">
                <a:effectLst>
                  <a:outerShdw blurRad="38100" dist="38100" dir="2700000" algn="tl">
                    <a:srgbClr val="000000">
                      <a:alpha val="43137"/>
                    </a:srgbClr>
                  </a:outerShdw>
                </a:effectLst>
              </a:rPr>
              <a:t>serait intéressant de travailler avec les sociétés savantes, françaises SFGBM, SFP, SEE, SFA... et internationales, </a:t>
            </a:r>
            <a:r>
              <a:rPr lang="fr-FR" sz="1200" dirty="0" smtClean="0">
                <a:effectLst>
                  <a:outerShdw blurRad="38100" dist="38100" dir="2700000" algn="tl">
                    <a:srgbClr val="000000">
                      <a:alpha val="43137"/>
                    </a:srgbClr>
                  </a:outerShdw>
                </a:effectLst>
              </a:rPr>
              <a:t>I »EEE</a:t>
            </a:r>
            <a:r>
              <a:rPr lang="fr-FR" sz="1200" dirty="0">
                <a:effectLst>
                  <a:outerShdw blurRad="38100" dist="38100" dir="2700000" algn="tl">
                    <a:srgbClr val="000000">
                      <a:alpha val="43137"/>
                    </a:srgbClr>
                  </a:outerShdw>
                </a:effectLst>
              </a:rPr>
              <a:t>, </a:t>
            </a:r>
            <a:r>
              <a:rPr lang="fr-FR" sz="1200" dirty="0" smtClean="0">
                <a:effectLst>
                  <a:outerShdw blurRad="38100" dist="38100" dir="2700000" algn="tl">
                    <a:srgbClr val="000000">
                      <a:alpha val="43137"/>
                    </a:srgbClr>
                  </a:outerShdw>
                </a:effectLst>
              </a:rPr>
              <a:t>EAA »</a:t>
            </a:r>
            <a:endParaRPr lang="fr-FR" sz="1200" dirty="0">
              <a:effectLst>
                <a:outerShdw blurRad="38100" dist="38100" dir="2700000" algn="tl">
                  <a:srgbClr val="000000">
                    <a:alpha val="43137"/>
                  </a:srgbClr>
                </a:outerShdw>
              </a:effectLst>
            </a:endParaRPr>
          </a:p>
          <a:p>
            <a:endParaRPr lang="fr-FR" sz="1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2426696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5693</TotalTime>
  <Words>135</Words>
  <Application>Microsoft Office PowerPoint</Application>
  <PresentationFormat>Affichage à l'écran (16:9)</PresentationFormat>
  <Paragraphs>34</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1_Thème Office</vt:lpstr>
      <vt:lpstr>Enquête sur la structuration de la communauté française des ultrasons Présentation des résultats préliminaires</vt:lpstr>
      <vt:lpstr>Répartition des sondés</vt:lpstr>
      <vt:lpstr>Panorama des ultrasons en France</vt:lpstr>
      <vt:lpstr>Intérêt pour la structuration de la communauté</vt:lpstr>
      <vt:lpstr>Implication (1)</vt:lpstr>
      <vt:lpstr>Rôle de la structure</vt:lpstr>
      <vt:lpstr>Actions de la structure</vt:lpstr>
      <vt:lpstr>Commentaires</vt:lpstr>
    </vt:vector>
  </TitlesOfParts>
  <Company>Objectif Lune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Isabelle Aguila 2015</dc:creator>
  <cp:lastModifiedBy>Lorrd</cp:lastModifiedBy>
  <cp:revision>158</cp:revision>
  <cp:lastPrinted>2015-11-17T15:52:20Z</cp:lastPrinted>
  <dcterms:created xsi:type="dcterms:W3CDTF">2015-11-05T14:53:21Z</dcterms:created>
  <dcterms:modified xsi:type="dcterms:W3CDTF">2016-09-06T17:25:34Z</dcterms:modified>
</cp:coreProperties>
</file>