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66" r:id="rId3"/>
    <p:sldId id="274" r:id="rId4"/>
    <p:sldId id="275" r:id="rId5"/>
    <p:sldId id="279" r:id="rId6"/>
    <p:sldId id="277" r:id="rId7"/>
    <p:sldId id="278" r:id="rId8"/>
    <p:sldId id="276" r:id="rId9"/>
    <p:sldId id="280" r:id="rId10"/>
    <p:sldId id="281" r:id="rId11"/>
    <p:sldId id="282" r:id="rId12"/>
    <p:sldId id="284" r:id="rId13"/>
    <p:sldId id="283" r:id="rId14"/>
    <p:sldId id="290" r:id="rId15"/>
    <p:sldId id="289" r:id="rId16"/>
    <p:sldId id="292" r:id="rId17"/>
    <p:sldId id="291" r:id="rId18"/>
    <p:sldId id="293" r:id="rId19"/>
    <p:sldId id="297" r:id="rId20"/>
    <p:sldId id="296" r:id="rId21"/>
    <p:sldId id="295" r:id="rId22"/>
    <p:sldId id="294" r:id="rId23"/>
    <p:sldId id="298" r:id="rId24"/>
    <p:sldId id="286" r:id="rId25"/>
    <p:sldId id="299" r:id="rId26"/>
    <p:sldId id="287" r:id="rId27"/>
  </p:sldIdLst>
  <p:sldSz cx="9144000" cy="5143500" type="screen16x9"/>
  <p:notesSz cx="6797675" cy="98726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980" y="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154E5-1E1A-4157-8063-E8686CD140B7}" type="datetimeFigureOut">
              <a:rPr lang="fr-FR" smtClean="0"/>
              <a:t>05/09/2016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1C06D-97BF-4923-B4E9-60B7C407D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56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1C06D-97BF-4923-B4E9-60B7C407DD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72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916D-0BD5-40D7-B991-E85A58518BCD}" type="datetime1">
              <a:rPr lang="fr-FR" smtClean="0"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3D7C-595F-4508-A420-A3FDCD97A351}" type="datetime1">
              <a:rPr lang="fr-FR" smtClean="0"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9DE3-58F3-4BC6-884D-60DA9D7E7105}" type="datetime1">
              <a:rPr lang="fr-FR" smtClean="0"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0B1-78AD-4ED2-BA47-7CE86B57C20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0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E95-5A19-49DE-983B-47FF2375B73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93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1A04-670A-46D1-B619-1E873F8FAF4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1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0B40-2233-4599-BED0-A4E7075AFF1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0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7277-51A8-42A2-BEF9-75BF258DF86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9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3A43-EC0C-4BBB-91B5-24C02AD22D5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28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9A9-1B0C-496F-8CF1-A73D72C291A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24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931D-FB97-4B0E-A743-4F6B2FCB64B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1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0EF7-C2BF-463F-B4ED-EDF24491C2D5}" type="datetime1">
              <a:rPr lang="fr-FR" smtClean="0"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531B-717A-46B3-B0F6-90142BEED8D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39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2A64-6A2A-4264-BECA-331E8FD89B9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64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3BE9-D8A4-4FC6-9111-7128176AE2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7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3DA0-3D47-4120-B85B-D3117C6E6F51}" type="datetime1">
              <a:rPr lang="fr-FR" smtClean="0"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9F2D-D7C6-45AC-8CA0-19255EB4FA65}" type="datetime1">
              <a:rPr lang="fr-FR" smtClean="0"/>
              <a:t>05/09/2016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9974-0191-4023-806A-8341DABAB3EF}" type="datetime1">
              <a:rPr lang="fr-FR" smtClean="0"/>
              <a:t>05/09/2016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71A9-4249-410C-8A40-80ED16EA0B36}" type="datetime1">
              <a:rPr lang="fr-FR" smtClean="0"/>
              <a:t>05/09/2016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48D6-3274-4827-8AB3-8C7961A4E731}" type="datetime1">
              <a:rPr lang="fr-FR" smtClean="0"/>
              <a:t>05/09/2016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4BF2-2695-4792-BA7B-9B7BCFA7DC07}" type="datetime1">
              <a:rPr lang="fr-FR" smtClean="0"/>
              <a:t>05/09/2016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4928-0420-4841-8E5D-C02024225F48}" type="datetime1">
              <a:rPr lang="fr-FR" smtClean="0"/>
              <a:t>05/09/2016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403DF-401C-4CAF-852B-46F1C0E03560}" type="datetime1">
              <a:rPr lang="fr-FR" smtClean="0"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C2D1A-4887-E04B-B0DA-9A19944FB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C1361-C602-4D37-BDF2-5366BE797D8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25320" y="271916"/>
            <a:ext cx="5053786" cy="85725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COPIL 7 septembre 2016</a:t>
            </a:r>
            <a:br>
              <a:rPr 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Outils de gestion de plateforme</a:t>
            </a:r>
            <a:endParaRPr lang="fr-F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368" y="-222646"/>
            <a:ext cx="6895432" cy="857250"/>
          </a:xfrm>
        </p:spPr>
        <p:txBody>
          <a:bodyPr>
            <a:normAutofit fontScale="90000"/>
          </a:bodyPr>
          <a:lstStyle/>
          <a:p>
            <a:pPr marL="457200" lvl="0" indent="-457200"/>
            <a:r>
              <a:rPr lang="fr-FR" sz="2800" dirty="0"/>
              <a:t>Présence d’un tableau de bord et d’indicateurs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3882" y="360949"/>
            <a:ext cx="5170575" cy="46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187" y="360949"/>
            <a:ext cx="5258091" cy="469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368" y="-222646"/>
            <a:ext cx="6895432" cy="857250"/>
          </a:xfrm>
        </p:spPr>
        <p:txBody>
          <a:bodyPr>
            <a:normAutofit fontScale="90000"/>
          </a:bodyPr>
          <a:lstStyle/>
          <a:p>
            <a:pPr marL="457200" lvl="0" indent="-457200"/>
            <a:r>
              <a:rPr lang="fr-FR" sz="2800" dirty="0"/>
              <a:t>Archivage avec historique de tous les échanges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6704"/>
          <a:stretch/>
        </p:blipFill>
        <p:spPr bwMode="auto">
          <a:xfrm>
            <a:off x="1612644" y="442670"/>
            <a:ext cx="7326819" cy="455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368" y="-191063"/>
            <a:ext cx="6895432" cy="857250"/>
          </a:xfrm>
        </p:spPr>
        <p:txBody>
          <a:bodyPr>
            <a:normAutofit fontScale="90000"/>
          </a:bodyPr>
          <a:lstStyle/>
          <a:p>
            <a:pPr marL="457200" lvl="0" indent="-457200"/>
            <a:r>
              <a:rPr lang="fr-FR" sz="2800" dirty="0"/>
              <a:t>Ajout des publications (manuel ou automatique)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20253"/>
          <a:stretch/>
        </p:blipFill>
        <p:spPr bwMode="auto">
          <a:xfrm>
            <a:off x="2152315" y="445170"/>
            <a:ext cx="5760941" cy="45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42" y="2271921"/>
            <a:ext cx="1640426" cy="12418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368" y="205979"/>
            <a:ext cx="6895432" cy="857250"/>
          </a:xfrm>
        </p:spPr>
        <p:txBody>
          <a:bodyPr>
            <a:normAutofit/>
          </a:bodyPr>
          <a:lstStyle/>
          <a:p>
            <a:pPr lvl="0"/>
            <a:r>
              <a:rPr lang="fr-FR" sz="2800" b="1" dirty="0"/>
              <a:t>2</a:t>
            </a:r>
            <a:r>
              <a:rPr lang="fr-FR" sz="2800" b="1" dirty="0" smtClean="0"/>
              <a:t>. </a:t>
            </a:r>
            <a:r>
              <a:rPr lang="fr-FR" sz="2800" b="1" dirty="0" err="1" smtClean="0"/>
              <a:t>SCoOP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5055" y="1218010"/>
            <a:ext cx="6768548" cy="3394472"/>
          </a:xfrm>
        </p:spPr>
        <p:txBody>
          <a:bodyPr>
            <a:normAutofit fontScale="92500"/>
          </a:bodyPr>
          <a:lstStyle/>
          <a:p>
            <a:pPr lvl="0"/>
            <a:r>
              <a:rPr lang="fr-FR" sz="2400" dirty="0" smtClean="0"/>
              <a:t>Solution de management de la plateforme </a:t>
            </a:r>
            <a:r>
              <a:rPr lang="fr-FR" sz="2400" dirty="0" smtClean="0"/>
              <a:t>de </a:t>
            </a:r>
            <a:r>
              <a:rPr lang="fr-FR" sz="2400" dirty="0" err="1" smtClean="0"/>
              <a:t>protéomique</a:t>
            </a:r>
            <a:r>
              <a:rPr lang="fr-FR" sz="2400" dirty="0" smtClean="0"/>
              <a:t> et spectrométrie de masse (25 personnes)</a:t>
            </a:r>
          </a:p>
          <a:p>
            <a:pPr lvl="0"/>
            <a:r>
              <a:rPr lang="fr-FR" sz="2400" dirty="0" smtClean="0"/>
              <a:t>S’inscrit </a:t>
            </a:r>
            <a:r>
              <a:rPr lang="fr-FR" sz="2400" dirty="0" smtClean="0"/>
              <a:t>dans une démarche </a:t>
            </a:r>
            <a:r>
              <a:rPr lang="fr-FR" sz="2400" dirty="0" smtClean="0"/>
              <a:t>qualité plateforme labellisée</a:t>
            </a:r>
            <a:br>
              <a:rPr lang="fr-FR" sz="2400" dirty="0" smtClean="0"/>
            </a:br>
            <a:r>
              <a:rPr lang="fr-FR" sz="2400" dirty="0" smtClean="0"/>
              <a:t>et certifiée ISO 9001</a:t>
            </a:r>
          </a:p>
          <a:p>
            <a:pPr lvl="0"/>
            <a:r>
              <a:rPr lang="fr-FR" sz="2400" dirty="0"/>
              <a:t>Développé et maintenu par </a:t>
            </a:r>
            <a:r>
              <a:rPr lang="fr-FR" sz="2400" dirty="0" smtClean="0"/>
              <a:t>Renaud </a:t>
            </a:r>
            <a:r>
              <a:rPr lang="fr-FR" sz="2400" dirty="0" err="1" smtClean="0"/>
              <a:t>Albigot</a:t>
            </a:r>
            <a:r>
              <a:rPr lang="fr-FR" sz="2400" dirty="0" smtClean="0"/>
              <a:t>, Pascal Ramos et Odile </a:t>
            </a:r>
            <a:r>
              <a:rPr lang="fr-FR" sz="2400" dirty="0" err="1" smtClean="0"/>
              <a:t>Burlet-Schiltz</a:t>
            </a:r>
            <a:r>
              <a:rPr lang="fr-FR" sz="2400" dirty="0" smtClean="0"/>
              <a:t> (CNRS Toulouse)</a:t>
            </a:r>
            <a:endParaRPr lang="fr-FR" sz="2400" dirty="0"/>
          </a:p>
          <a:p>
            <a:pPr lvl="0"/>
            <a:r>
              <a:rPr lang="fr-FR" sz="2400" dirty="0"/>
              <a:t>Site de la plateforme : </a:t>
            </a:r>
            <a:r>
              <a:rPr lang="fr-FR" sz="2400" dirty="0" smtClean="0"/>
              <a:t>proteomique.ipbs.fr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50" y="2648707"/>
            <a:ext cx="901155" cy="8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74" y="630983"/>
            <a:ext cx="8066251" cy="38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368" y="205979"/>
            <a:ext cx="6895432" cy="857250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/>
              <a:t>Fonctionnement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8252" y="1573129"/>
            <a:ext cx="6768548" cy="339447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Installé et géré par la </a:t>
            </a:r>
            <a:r>
              <a:rPr lang="fr-FR" sz="2400" dirty="0" smtClean="0"/>
              <a:t>plateforme</a:t>
            </a:r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S’appuie sur SharePoint Server 2013</a:t>
            </a:r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Demande des ressources informatiques importantes</a:t>
            </a:r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Permet de personnaliser l’environnement et de s’adapter à toute structure</a:t>
            </a:r>
          </a:p>
          <a:p>
            <a:pPr marL="457200" lvl="0" indent="-457200">
              <a:buFont typeface="+mj-lt"/>
              <a:buAutoNum type="arabicParenR"/>
            </a:pPr>
            <a:endParaRPr lang="fr-FR" sz="2400" dirty="0" smtClean="0"/>
          </a:p>
          <a:p>
            <a:pPr marL="0" lv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98" y="1181184"/>
            <a:ext cx="7070401" cy="3723001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791368" y="205979"/>
            <a:ext cx="6895432" cy="857250"/>
          </a:xfrm>
        </p:spPr>
        <p:txBody>
          <a:bodyPr>
            <a:normAutofit fontScale="90000"/>
          </a:bodyPr>
          <a:lstStyle/>
          <a:p>
            <a:pPr lvl="0"/>
            <a:r>
              <a:rPr lang="fr-FR" sz="2800" b="1" dirty="0" smtClean="0"/>
              <a:t>Gestion des documents : fonction intégrée dans </a:t>
            </a:r>
            <a:r>
              <a:rPr lang="fr-FR" sz="2800" b="1" dirty="0" err="1" smtClean="0"/>
              <a:t>Sharepoint</a:t>
            </a:r>
            <a:r>
              <a:rPr lang="fr-FR" sz="2800" b="1" dirty="0" smtClean="0"/>
              <a:t> avec protection en accès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7887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8635" y="172278"/>
            <a:ext cx="9016699" cy="4479234"/>
            <a:chOff x="58635" y="172278"/>
            <a:chExt cx="9016699" cy="447923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35" y="1172817"/>
              <a:ext cx="9016699" cy="347869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19270" y="1232452"/>
              <a:ext cx="3193773" cy="1265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40765" y="172278"/>
              <a:ext cx="3193773" cy="1265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81561" y="821634"/>
              <a:ext cx="3193773" cy="1265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791368" y="375202"/>
            <a:ext cx="6895432" cy="857250"/>
          </a:xfrm>
        </p:spPr>
        <p:txBody>
          <a:bodyPr>
            <a:normAutofit fontScale="90000"/>
          </a:bodyPr>
          <a:lstStyle/>
          <a:p>
            <a:pPr lvl="0"/>
            <a:r>
              <a:rPr lang="fr-FR" sz="2800" b="1" dirty="0" smtClean="0"/>
              <a:t>Gestion des matériels : Définir et suivre le matériel, tracer les interventions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6598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7" y="1169474"/>
            <a:ext cx="8994953" cy="28818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047" y="1231900"/>
            <a:ext cx="3394253" cy="298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91368" y="375202"/>
            <a:ext cx="6895432" cy="857250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/>
              <a:t>Gestion des dysfonctionnements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4459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284292" y="17755"/>
            <a:ext cx="6895432" cy="555823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/>
              <a:t>Gestion de projets (1)</a:t>
            </a:r>
            <a:endParaRPr lang="fr-FR" sz="2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41"/>
            <a:ext cx="4196403" cy="43392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403" y="935823"/>
            <a:ext cx="5106677" cy="35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368" y="205979"/>
            <a:ext cx="6895432" cy="857250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/>
              <a:t>Solutions présentées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8252" y="1573129"/>
            <a:ext cx="6768548" cy="339447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r-FR" sz="2400" dirty="0" err="1" smtClean="0"/>
              <a:t>iPRIMACEN</a:t>
            </a:r>
            <a:r>
              <a:rPr lang="fr-FR" sz="2400" dirty="0" smtClean="0"/>
              <a:t> : outil interactif de gestion de la Plateforme de Recherche en </a:t>
            </a:r>
            <a:r>
              <a:rPr lang="fr-FR" sz="2400" dirty="0" err="1" smtClean="0"/>
              <a:t>IMAgerie</a:t>
            </a:r>
            <a:r>
              <a:rPr lang="fr-FR" sz="2400" dirty="0" smtClean="0"/>
              <a:t> Cellulaire de Normandie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FR" sz="2400" dirty="0" err="1" smtClean="0"/>
              <a:t>SCoOP</a:t>
            </a:r>
            <a:r>
              <a:rPr lang="fr-FR" sz="2400" dirty="0" smtClean="0"/>
              <a:t> : Système Collaboratif et Organisationnel de Partage d’informations</a:t>
            </a:r>
            <a:endParaRPr lang="fr-FR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fr-FR" sz="2400" dirty="0" smtClean="0"/>
              <a:t>Autres outils libres : Base de données Access, système GRR (Gestion et Réservations de Ressources)</a:t>
            </a:r>
            <a:endParaRPr lang="fr-FR" sz="2400" dirty="0" smtClean="0"/>
          </a:p>
          <a:p>
            <a:pPr marL="0" lv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5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284292" y="17755"/>
            <a:ext cx="6895432" cy="555823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/>
              <a:t>Gestion de projets (2)</a:t>
            </a:r>
            <a:endParaRPr lang="fr-FR" sz="2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935" y="504840"/>
            <a:ext cx="5320145" cy="45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" y="681841"/>
            <a:ext cx="8964189" cy="435926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284292" y="17755"/>
            <a:ext cx="6895432" cy="555823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/>
              <a:t>Gestion des autorisations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31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368" y="205979"/>
            <a:ext cx="6895432" cy="857250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/>
              <a:t>3. </a:t>
            </a:r>
            <a:r>
              <a:rPr lang="fr-FR" sz="2800" b="1" dirty="0" smtClean="0"/>
              <a:t>Création libre sous Access ou GRR</a:t>
            </a: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95055" y="1218010"/>
            <a:ext cx="6768548" cy="3394472"/>
          </a:xfrm>
        </p:spPr>
        <p:txBody>
          <a:bodyPr>
            <a:normAutofit/>
          </a:bodyPr>
          <a:lstStyle/>
          <a:p>
            <a:pPr lvl="0"/>
            <a:r>
              <a:rPr lang="fr-FR" sz="2400" dirty="0" smtClean="0"/>
              <a:t>Il est également possible de développer sa propre base de données interfacée via Access / </a:t>
            </a:r>
            <a:r>
              <a:rPr lang="fr-FR" sz="2400" dirty="0" err="1" smtClean="0"/>
              <a:t>Sharepoint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 smtClean="0"/>
          </a:p>
          <a:p>
            <a:pPr lvl="0"/>
            <a:r>
              <a:rPr lang="fr-FR" sz="2400" dirty="0" smtClean="0"/>
              <a:t>Utiliser ou adapter GRR, complètement libre et gratuit (hors hébergement) : solution de gestion et de réservation de matériel et de créneaux horaires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346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674989" y="802"/>
            <a:ext cx="6895432" cy="531213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/>
              <a:t>Pros / Cons (1)</a:t>
            </a:r>
            <a:endParaRPr lang="fr-FR" sz="2800" b="1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528735"/>
              </p:ext>
            </p:extLst>
          </p:nvPr>
        </p:nvGraphicFramePr>
        <p:xfrm>
          <a:off x="149629" y="532015"/>
          <a:ext cx="8927869" cy="4428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404"/>
                <a:gridCol w="1554480"/>
                <a:gridCol w="1504603"/>
                <a:gridCol w="1188720"/>
                <a:gridCol w="1346662"/>
              </a:tblGrid>
              <a:tr h="440639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iPRIMACEN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SCoOP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Access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GRR</a:t>
                      </a:r>
                      <a:endParaRPr lang="fr-FR" sz="1600" dirty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Condition d’installation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Collaboration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Collaboration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Autonome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Autonome</a:t>
                      </a:r>
                      <a:endParaRPr lang="fr-FR" sz="1600" dirty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Estimation de budget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Licence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Serveur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Formation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Licence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Serveur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Licence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Serveur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Licence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Serveur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Formation</a:t>
                      </a:r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Phase de test développeur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Oui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Oui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Non</a:t>
                      </a:r>
                      <a:endParaRPr lang="fr-FR" sz="1600" dirty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Utilisation éprouvée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Oui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Oui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Non</a:t>
                      </a:r>
                      <a:endParaRPr lang="fr-FR" sz="1600" dirty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Interface utilisateur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Oui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Oui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Non</a:t>
                      </a:r>
                      <a:endParaRPr lang="fr-FR" sz="1600" dirty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Ressources matérielles exigées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Serveur dédié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Serveurs dédiés (</a:t>
                      </a:r>
                      <a:r>
                        <a:rPr lang="fr-FR" sz="1600" dirty="0" err="1" smtClean="0"/>
                        <a:t>virtualisables</a:t>
                      </a:r>
                      <a:r>
                        <a:rPr lang="fr-FR" sz="1600" dirty="0" smtClean="0"/>
                        <a:t>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 définir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 définir</a:t>
                      </a:r>
                      <a:endParaRPr lang="fr-FR" sz="1600" dirty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Labellisation / Certification des</a:t>
                      </a:r>
                      <a:r>
                        <a:rPr lang="fr-FR" sz="1600" baseline="0" dirty="0" smtClean="0"/>
                        <a:t> PF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IBISA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IBISA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ISO</a:t>
                      </a:r>
                      <a:r>
                        <a:rPr lang="fr-FR" sz="1600" baseline="0" dirty="0" smtClean="0"/>
                        <a:t> 9001</a:t>
                      </a:r>
                      <a:br>
                        <a:rPr lang="fr-FR" sz="1600" baseline="0" dirty="0" smtClean="0"/>
                      </a:br>
                      <a:r>
                        <a:rPr lang="fr-FR" sz="1600" baseline="0" dirty="0" smtClean="0"/>
                        <a:t>NF X 50 - 900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n.a</a:t>
                      </a:r>
                      <a:r>
                        <a:rPr lang="fr-FR" sz="1600" dirty="0" smtClean="0"/>
                        <a:t>.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n.a</a:t>
                      </a:r>
                      <a:r>
                        <a:rPr lang="fr-FR" sz="1600" dirty="0" smtClean="0"/>
                        <a:t>.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4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91061"/>
              </p:ext>
            </p:extLst>
          </p:nvPr>
        </p:nvGraphicFramePr>
        <p:xfrm>
          <a:off x="116378" y="1166756"/>
          <a:ext cx="8927869" cy="3483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604"/>
                <a:gridCol w="1404851"/>
                <a:gridCol w="1363287"/>
                <a:gridCol w="1238596"/>
                <a:gridCol w="1130531"/>
              </a:tblGrid>
              <a:tr h="4406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Modules de gestion existant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iPRIMACEN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SCoOP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Access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GRR</a:t>
                      </a:r>
                      <a:endParaRPr lang="fr-FR" dirty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fr-FR" dirty="0" smtClean="0"/>
                        <a:t>Demande</a:t>
                      </a:r>
                      <a:r>
                        <a:rPr lang="fr-FR" baseline="0" dirty="0" smtClean="0"/>
                        <a:t> d’accès / autorisations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Non</a:t>
                      </a:r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fr-FR" dirty="0" smtClean="0"/>
                        <a:t>Maintenance</a:t>
                      </a:r>
                      <a:r>
                        <a:rPr lang="fr-FR" baseline="0" dirty="0" smtClean="0"/>
                        <a:t> / performance / dysfonctionnements des équipements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En partie</a:t>
                      </a:r>
                      <a:endParaRPr lang="fr-FR" dirty="0" smtClean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fr-FR" dirty="0" smtClean="0"/>
                        <a:t>Facturation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Non</a:t>
                      </a:r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fr-FR" dirty="0" smtClean="0"/>
                        <a:t>Archivage des enregistrements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Non</a:t>
                      </a:r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fr-FR" dirty="0" smtClean="0"/>
                        <a:t>Gestion documentaire / Publications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Non</a:t>
                      </a:r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fr-FR" dirty="0" smtClean="0"/>
                        <a:t>Réservation</a:t>
                      </a:r>
                      <a:r>
                        <a:rPr lang="fr-FR" baseline="0" dirty="0" smtClean="0"/>
                        <a:t> de créneau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Oui</a:t>
                      </a:r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1674989" y="802"/>
            <a:ext cx="6895432" cy="53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Pros / Cons (2)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0298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368" y="205979"/>
            <a:ext cx="6895432" cy="857250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/>
              <a:t>Perspectives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021" y="1488910"/>
            <a:ext cx="7230979" cy="339447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Evaluer le nombre de plateformes intéressées et en mesure de tester la solution</a:t>
            </a:r>
          </a:p>
          <a:p>
            <a:r>
              <a:rPr lang="fr-FR" dirty="0"/>
              <a:t>Evaluer l’impact budgétaire, l’équipement,  le personnel et la formation </a:t>
            </a:r>
            <a:r>
              <a:rPr lang="fr-FR" dirty="0" smtClean="0"/>
              <a:t>nécessaire</a:t>
            </a:r>
          </a:p>
          <a:p>
            <a:r>
              <a:rPr lang="fr-FR" dirty="0" smtClean="0"/>
              <a:t>Coordonner une réunion </a:t>
            </a:r>
            <a:r>
              <a:rPr lang="fr-FR" dirty="0" smtClean="0"/>
              <a:t>entre les développeurs des outils proposés et les plateformes intéressées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2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368" y="205979"/>
            <a:ext cx="6895432" cy="857250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/>
              <a:t>1. </a:t>
            </a:r>
            <a:r>
              <a:rPr lang="fr-FR" sz="2800" b="1" dirty="0" err="1" smtClean="0"/>
              <a:t>iPRIMACEN</a:t>
            </a:r>
            <a:endParaRPr lang="fr-FR" sz="2800" b="1" dirty="0"/>
          </a:p>
        </p:txBody>
      </p:sp>
      <p:pic>
        <p:nvPicPr>
          <p:cNvPr id="1026" name="Picture 2" descr="http://www.ibisa.net/ai/ibi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45" y="2973541"/>
            <a:ext cx="1731472" cy="59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8252" y="1276305"/>
            <a:ext cx="6768548" cy="33944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sz="2400" dirty="0"/>
              <a:t>O</a:t>
            </a:r>
            <a:r>
              <a:rPr lang="fr-FR" sz="2400" dirty="0" smtClean="0"/>
              <a:t>util </a:t>
            </a:r>
            <a:r>
              <a:rPr lang="fr-FR" sz="2400" dirty="0"/>
              <a:t>interactif de gestion de la </a:t>
            </a:r>
            <a:r>
              <a:rPr lang="fr-FR" sz="2400" b="1" dirty="0"/>
              <a:t>P</a:t>
            </a:r>
            <a:r>
              <a:rPr lang="fr-FR" sz="2400" dirty="0"/>
              <a:t>late-Forme de </a:t>
            </a:r>
            <a:r>
              <a:rPr lang="fr-FR" sz="2400" b="1" dirty="0"/>
              <a:t>R</a:t>
            </a:r>
            <a:r>
              <a:rPr lang="fr-FR" sz="2400" dirty="0"/>
              <a:t>echerche en </a:t>
            </a:r>
            <a:r>
              <a:rPr lang="fr-FR" sz="2400" b="1" dirty="0"/>
              <a:t>Ima</a:t>
            </a:r>
            <a:r>
              <a:rPr lang="fr-FR" sz="2400" dirty="0"/>
              <a:t>gerie </a:t>
            </a:r>
            <a:r>
              <a:rPr lang="fr-FR" sz="2400" b="1" dirty="0"/>
              <a:t>Ce</a:t>
            </a:r>
            <a:r>
              <a:rPr lang="fr-FR" sz="2400" dirty="0"/>
              <a:t>llulaire </a:t>
            </a:r>
            <a:r>
              <a:rPr lang="fr-FR" sz="2400" dirty="0" err="1"/>
              <a:t>de</a:t>
            </a:r>
            <a:r>
              <a:rPr lang="fr-FR" sz="2400" b="1" dirty="0" err="1"/>
              <a:t>N</a:t>
            </a:r>
            <a:r>
              <a:rPr lang="fr-FR" sz="2400" dirty="0" err="1"/>
              <a:t>ormandie</a:t>
            </a:r>
            <a:r>
              <a:rPr lang="fr-FR" sz="2400" dirty="0"/>
              <a:t> (</a:t>
            </a:r>
            <a:r>
              <a:rPr lang="fr-FR" sz="2400" b="1" dirty="0"/>
              <a:t>PRIMACEN</a:t>
            </a:r>
            <a:r>
              <a:rPr lang="fr-FR" sz="2400" dirty="0"/>
              <a:t>)</a:t>
            </a:r>
            <a:r>
              <a:rPr lang="fr-FR" sz="2400" dirty="0" smtClean="0"/>
              <a:t> </a:t>
            </a:r>
            <a:r>
              <a:rPr lang="fr-FR" sz="2400" dirty="0" smtClean="0"/>
              <a:t>: gère actuellement 5 services, 20 membres, 50 équipements, 150 utilisateurs, 5M€, 700m²</a:t>
            </a:r>
          </a:p>
          <a:p>
            <a:pPr lvl="0"/>
            <a:r>
              <a:rPr lang="fr-FR" sz="2400" dirty="0" smtClean="0"/>
              <a:t>S’inscrit dans une démarche </a:t>
            </a:r>
            <a:r>
              <a:rPr lang="fr-FR" sz="2400" dirty="0" smtClean="0"/>
              <a:t>qualité plateforme labellisée</a:t>
            </a:r>
          </a:p>
          <a:p>
            <a:pPr lvl="0"/>
            <a:r>
              <a:rPr lang="fr-FR" sz="2400" dirty="0"/>
              <a:t>Développé et maintenu par Ludovic Galas et Magalie Bénard (INSERM Rouen) et déposé à l’APP par l’université de Rouen</a:t>
            </a:r>
          </a:p>
          <a:p>
            <a:pPr lvl="0"/>
            <a:r>
              <a:rPr lang="fr-FR" sz="2400" dirty="0"/>
              <a:t>Site de la plateforme : www.primacen.fr</a:t>
            </a:r>
          </a:p>
          <a:p>
            <a:pPr lvl="0"/>
            <a:endParaRPr lang="fr-FR" sz="2400" dirty="0" smtClean="0"/>
          </a:p>
          <a:p>
            <a:pPr marL="0" lv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8" y="205979"/>
            <a:ext cx="1732202" cy="11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6669" y="0"/>
            <a:ext cx="6365620" cy="526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368" y="205979"/>
            <a:ext cx="6895432" cy="857250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/>
              <a:t>Fonctionnement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8252" y="1573129"/>
            <a:ext cx="6768548" cy="339447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Installé et géré par la </a:t>
            </a:r>
            <a:r>
              <a:rPr lang="fr-FR" sz="2400" dirty="0" smtClean="0"/>
              <a:t>plateforme</a:t>
            </a:r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Déclaré à la CNIL</a:t>
            </a:r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Enregistré auprès de l’Agence pour la Protection des Programmes (APP)</a:t>
            </a:r>
            <a:endParaRPr lang="fr-FR" sz="2400" dirty="0" smtClean="0"/>
          </a:p>
          <a:p>
            <a:pPr marL="0" lv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25" y="97694"/>
            <a:ext cx="4097232" cy="491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7510" y="97694"/>
            <a:ext cx="4996489" cy="491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368" y="205979"/>
            <a:ext cx="6895432" cy="857250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/>
              <a:t>Collecte d’informations automatisée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8252" y="1573129"/>
            <a:ext cx="6768548" cy="339447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Facturation des heures d’utilisation</a:t>
            </a:r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Accès et traçabilité des informations de performance et de maintenance des équipements</a:t>
            </a:r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Présence d’un tableau de bord et d’indicateurs</a:t>
            </a:r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Archivage avec historique de tous les échanges</a:t>
            </a:r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Ajout des publications (manuel ou automatique) avec liens vers </a:t>
            </a:r>
            <a:r>
              <a:rPr lang="fr-FR" sz="2400" dirty="0" err="1" smtClean="0"/>
              <a:t>pubmed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642" y="-168443"/>
            <a:ext cx="6895432" cy="857250"/>
          </a:xfrm>
        </p:spPr>
        <p:txBody>
          <a:bodyPr>
            <a:normAutofit/>
          </a:bodyPr>
          <a:lstStyle/>
          <a:p>
            <a:pPr marL="457200" lvl="0" indent="-457200"/>
            <a:r>
              <a:rPr lang="fr-FR" sz="2800" dirty="0"/>
              <a:t>Facturation des heures d’utilisation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1116" y="463966"/>
            <a:ext cx="5170188" cy="46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4824" y="30544"/>
            <a:ext cx="6741479" cy="601224"/>
          </a:xfrm>
        </p:spPr>
        <p:txBody>
          <a:bodyPr>
            <a:noAutofit/>
          </a:bodyPr>
          <a:lstStyle/>
          <a:p>
            <a:pPr marL="457200" lvl="0" indent="-457200"/>
            <a:r>
              <a:rPr lang="fr-FR" sz="2400" dirty="0"/>
              <a:t>Accès </a:t>
            </a:r>
            <a:r>
              <a:rPr lang="fr-FR" sz="2400" dirty="0" smtClean="0"/>
              <a:t>et traçabilité des </a:t>
            </a:r>
            <a:r>
              <a:rPr lang="fr-FR" sz="2400" dirty="0"/>
              <a:t>informations de performance et de maintenance des équipements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80" y="638243"/>
            <a:ext cx="9084020" cy="207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b="28594"/>
          <a:stretch/>
        </p:blipFill>
        <p:spPr bwMode="auto">
          <a:xfrm>
            <a:off x="1127674" y="2412127"/>
            <a:ext cx="6948629" cy="259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2D1A-4887-E04B-B0DA-9A19944FB6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</TotalTime>
  <Words>477</Words>
  <Application>Microsoft Office PowerPoint</Application>
  <PresentationFormat>Affichage à l'écran (16:9)</PresentationFormat>
  <Paragraphs>149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Thème Office</vt:lpstr>
      <vt:lpstr>1_Thème Office</vt:lpstr>
      <vt:lpstr>COPIL 7 septembre 2016 Outils de gestion de plateforme</vt:lpstr>
      <vt:lpstr>Solutions présentées</vt:lpstr>
      <vt:lpstr>1. iPRIMACEN</vt:lpstr>
      <vt:lpstr>Présentation PowerPoint</vt:lpstr>
      <vt:lpstr>Fonctionnement</vt:lpstr>
      <vt:lpstr>Présentation PowerPoint</vt:lpstr>
      <vt:lpstr>Collecte d’informations automatisée</vt:lpstr>
      <vt:lpstr>Facturation des heures d’utilisation</vt:lpstr>
      <vt:lpstr>Accès et traçabilité des informations de performance et de maintenance des équipements</vt:lpstr>
      <vt:lpstr>Présence d’un tableau de bord et d’indicateurs</vt:lpstr>
      <vt:lpstr>Archivage avec historique de tous les échanges</vt:lpstr>
      <vt:lpstr>Ajout des publications (manuel ou automatique)</vt:lpstr>
      <vt:lpstr>2. SCoOP</vt:lpstr>
      <vt:lpstr>Présentation PowerPoint</vt:lpstr>
      <vt:lpstr>Fonctionnement</vt:lpstr>
      <vt:lpstr>Gestion des documents : fonction intégrée dans Sharepoint avec protection en accès</vt:lpstr>
      <vt:lpstr>Gestion des matériels : Définir et suivre le matériel, tracer les interventions</vt:lpstr>
      <vt:lpstr>Gestion des dysfonctionnements</vt:lpstr>
      <vt:lpstr>Gestion de projets (1)</vt:lpstr>
      <vt:lpstr>Gestion de projets (2)</vt:lpstr>
      <vt:lpstr>Gestion des autorisations</vt:lpstr>
      <vt:lpstr>3. Création libre sous Access ou GRR</vt:lpstr>
      <vt:lpstr>Pros / Cons (1)</vt:lpstr>
      <vt:lpstr>Présentation PowerPoint</vt:lpstr>
      <vt:lpstr>Perspectives</vt:lpstr>
    </vt:vector>
  </TitlesOfParts>
  <Company>Objectif Lune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Isabelle Aguila 2015</dc:creator>
  <cp:lastModifiedBy>LOCATELLI Maxime</cp:lastModifiedBy>
  <cp:revision>163</cp:revision>
  <cp:lastPrinted>2015-11-17T15:52:20Z</cp:lastPrinted>
  <dcterms:created xsi:type="dcterms:W3CDTF">2015-11-05T14:53:21Z</dcterms:created>
  <dcterms:modified xsi:type="dcterms:W3CDTF">2016-09-05T15:46:14Z</dcterms:modified>
</cp:coreProperties>
</file>