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559675" cy="10691813"/>
  <p:notesSz cx="6669088" cy="9926638"/>
  <p:defaultTextStyle>
    <a:defPPr>
      <a:defRPr lang="fr-FR"/>
    </a:defPPr>
    <a:lvl1pPr marL="0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1pPr>
    <a:lvl2pPr marL="521096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2pPr>
    <a:lvl3pPr marL="1042194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3pPr>
    <a:lvl4pPr marL="1563289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4pPr>
    <a:lvl5pPr marL="2084387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5pPr>
    <a:lvl6pPr marL="2605484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6pPr>
    <a:lvl7pPr marL="3126580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7pPr>
    <a:lvl8pPr marL="3647678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8pPr>
    <a:lvl9pPr marL="4168775" algn="l" defTabSz="1042194" rtl="0" eaLnBrk="1" latinLnBrk="0" hangingPunct="1">
      <a:defRPr sz="20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E9E"/>
    <a:srgbClr val="711D49"/>
    <a:srgbClr val="217990"/>
    <a:srgbClr val="F98B37"/>
    <a:srgbClr val="B5DD56"/>
    <a:srgbClr val="6CCBCE"/>
    <a:srgbClr val="F75680"/>
    <a:srgbClr val="FFC550"/>
    <a:srgbClr val="F7587F"/>
    <a:srgbClr val="16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3" autoAdjust="0"/>
    <p:restoredTop sz="94630" autoAdjust="0"/>
  </p:normalViewPr>
  <p:slideViewPr>
    <p:cSldViewPr showGuides="1">
      <p:cViewPr varScale="1">
        <p:scale>
          <a:sx n="54" d="100"/>
          <a:sy n="54" d="100"/>
        </p:scale>
        <p:origin x="3120" y="9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W247427\Desktop\FLI\Equipements\20160503%20Equipements%20FLI%20P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1064906592084E-2"/>
          <c:y val="0.22269340016928207"/>
          <c:w val="0.86730902217509565"/>
          <c:h val="0.725835378112629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stats!$A$28</c:f>
              <c:strCache>
                <c:ptCount val="1"/>
                <c:pt idx="0">
                  <c:v>Préclinique</c:v>
                </c:pt>
              </c:strCache>
            </c:strRef>
          </c:tx>
          <c:spPr>
            <a:solidFill>
              <a:srgbClr val="237B91"/>
            </a:solidFill>
            <a:ln>
              <a:noFill/>
            </a:ln>
            <a:effectLst/>
          </c:spPr>
          <c:invertIfNegative val="0"/>
          <c:cat>
            <c:strRef>
              <c:f>stats!$B$28:$B$35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stats!$J$28:$J$35</c:f>
              <c:numCache>
                <c:formatCode>General</c:formatCode>
                <c:ptCount val="8"/>
                <c:pt idx="0">
                  <c:v>34</c:v>
                </c:pt>
                <c:pt idx="1">
                  <c:v>26</c:v>
                </c:pt>
                <c:pt idx="2">
                  <c:v>16</c:v>
                </c:pt>
                <c:pt idx="3">
                  <c:v>10</c:v>
                </c:pt>
                <c:pt idx="4">
                  <c:v>1</c:v>
                </c:pt>
                <c:pt idx="5">
                  <c:v>7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stats!$A$42</c:f>
              <c:strCache>
                <c:ptCount val="1"/>
                <c:pt idx="0">
                  <c:v>Clinique</c:v>
                </c:pt>
              </c:strCache>
            </c:strRef>
          </c:tx>
          <c:spPr>
            <a:solidFill>
              <a:srgbClr val="6F1945"/>
            </a:solidFill>
            <a:ln>
              <a:noFill/>
            </a:ln>
            <a:effectLst/>
          </c:spPr>
          <c:invertIfNegative val="0"/>
          <c:cat>
            <c:strRef>
              <c:f>stats!$B$28:$B$35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stats!$J$42:$J$49</c:f>
              <c:numCache>
                <c:formatCode>General</c:formatCode>
                <c:ptCount val="8"/>
                <c:pt idx="0">
                  <c:v>15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003056"/>
        <c:axId val="502003448"/>
      </c:barChart>
      <c:catAx>
        <c:axId val="50200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2003448"/>
        <c:crosses val="autoZero"/>
        <c:auto val="1"/>
        <c:lblAlgn val="ctr"/>
        <c:lblOffset val="100"/>
        <c:noMultiLvlLbl val="0"/>
      </c:catAx>
      <c:valAx>
        <c:axId val="5020034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200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CC957-B076-4FAB-90F5-3D2F3D3847E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4FBF2A4-B0B7-4D65-BDFC-0F5B393BC16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200" b="0" dirty="0" err="1" smtClean="0">
              <a:solidFill>
                <a:srgbClr val="169FBA"/>
              </a:solidFill>
            </a:rPr>
            <a:t>Clinical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research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with</a:t>
          </a:r>
          <a:r>
            <a:rPr lang="fr-FR" sz="1200" b="0" dirty="0" smtClean="0">
              <a:solidFill>
                <a:srgbClr val="169FBA"/>
              </a:solidFill>
            </a:rPr>
            <a:t> standard </a:t>
          </a:r>
          <a:r>
            <a:rPr lang="fr-FR" sz="1200" b="0" dirty="0" err="1" smtClean="0">
              <a:solidFill>
                <a:srgbClr val="169FBA"/>
              </a:solidFill>
            </a:rPr>
            <a:t>imaging</a:t>
          </a:r>
          <a:r>
            <a:rPr lang="fr-FR" sz="1200" b="0" dirty="0" smtClean="0">
              <a:solidFill>
                <a:srgbClr val="169FBA"/>
              </a:solidFill>
            </a:rPr>
            <a:t> techniques</a:t>
          </a:r>
          <a:endParaRPr lang="fr-FR" sz="1200" b="0" dirty="0">
            <a:solidFill>
              <a:srgbClr val="169FBA"/>
            </a:solidFill>
          </a:endParaRPr>
        </a:p>
      </dgm:t>
    </dgm:pt>
    <dgm:pt modelId="{B3B03B51-1F2A-4E5B-9494-F4F8022E32B4}" type="parTrans" cxnId="{68A3AA9F-1251-4802-A0B1-BD050B2B6D00}">
      <dgm:prSet/>
      <dgm:spPr/>
      <dgm:t>
        <a:bodyPr/>
        <a:lstStyle/>
        <a:p>
          <a:endParaRPr lang="fr-FR" sz="1200"/>
        </a:p>
      </dgm:t>
    </dgm:pt>
    <dgm:pt modelId="{932B24A9-A5D0-4FA6-A999-A547144482B0}" type="sibTrans" cxnId="{68A3AA9F-1251-4802-A0B1-BD050B2B6D00}">
      <dgm:prSet/>
      <dgm:spPr/>
      <dgm:t>
        <a:bodyPr/>
        <a:lstStyle/>
        <a:p>
          <a:endParaRPr lang="fr-FR" sz="1200"/>
        </a:p>
      </dgm:t>
    </dgm:pt>
    <dgm:pt modelId="{6AB85695-AF3E-44ED-A462-82B343E4BBD4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200" b="0" dirty="0" err="1" smtClean="0">
              <a:solidFill>
                <a:srgbClr val="169FBA"/>
              </a:solidFill>
            </a:rPr>
            <a:t>Clinical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research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with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advanced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imaging</a:t>
          </a:r>
          <a:r>
            <a:rPr lang="fr-FR" sz="1200" b="0" dirty="0" smtClean="0">
              <a:solidFill>
                <a:srgbClr val="169FBA"/>
              </a:solidFill>
            </a:rPr>
            <a:t> techniques</a:t>
          </a:r>
          <a:endParaRPr lang="fr-FR" sz="1200" b="0" dirty="0">
            <a:solidFill>
              <a:srgbClr val="169FBA"/>
            </a:solidFill>
          </a:endParaRPr>
        </a:p>
      </dgm:t>
    </dgm:pt>
    <dgm:pt modelId="{C21E6EC3-CE6A-4732-9E47-9AEA82E77586}" type="parTrans" cxnId="{ECC120F2-1816-48C7-A3EF-29B49DE3001D}">
      <dgm:prSet/>
      <dgm:spPr/>
      <dgm:t>
        <a:bodyPr/>
        <a:lstStyle/>
        <a:p>
          <a:endParaRPr lang="fr-FR" sz="1200"/>
        </a:p>
      </dgm:t>
    </dgm:pt>
    <dgm:pt modelId="{41DD7279-8DF1-4C23-AE9B-0AD3BC9EA980}" type="sibTrans" cxnId="{ECC120F2-1816-48C7-A3EF-29B49DE3001D}">
      <dgm:prSet custT="1"/>
      <dgm:spPr/>
      <dgm:t>
        <a:bodyPr/>
        <a:lstStyle/>
        <a:p>
          <a:endParaRPr lang="fr-FR" sz="1200"/>
        </a:p>
      </dgm:t>
    </dgm:pt>
    <dgm:pt modelId="{6A5C5C5D-6036-4553-89F5-E3E98C3140C7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200" b="0" dirty="0" err="1" smtClean="0">
              <a:solidFill>
                <a:srgbClr val="169FBA"/>
              </a:solidFill>
            </a:rPr>
            <a:t>Methodology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developments</a:t>
          </a:r>
          <a:r>
            <a:rPr lang="fr-FR" sz="1200" b="0" dirty="0" smtClean="0">
              <a:solidFill>
                <a:srgbClr val="169FBA"/>
              </a:solidFill>
            </a:rPr>
            <a:t> in </a:t>
          </a:r>
          <a:r>
            <a:rPr lang="fr-FR" sz="1200" b="0" dirty="0" err="1" smtClean="0">
              <a:solidFill>
                <a:srgbClr val="169FBA"/>
              </a:solidFill>
            </a:rPr>
            <a:t>biomedical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imaging</a:t>
          </a:r>
          <a:endParaRPr lang="fr-FR" sz="1200" b="0" dirty="0">
            <a:solidFill>
              <a:srgbClr val="169FBA"/>
            </a:solidFill>
          </a:endParaRPr>
        </a:p>
      </dgm:t>
    </dgm:pt>
    <dgm:pt modelId="{D065428C-F722-4FD5-93FE-984B5CAE5C29}" type="parTrans" cxnId="{3601A9DD-C16F-460A-91CA-28FCA9CA20E3}">
      <dgm:prSet/>
      <dgm:spPr/>
      <dgm:t>
        <a:bodyPr/>
        <a:lstStyle/>
        <a:p>
          <a:endParaRPr lang="fr-FR" sz="1200"/>
        </a:p>
      </dgm:t>
    </dgm:pt>
    <dgm:pt modelId="{7897C93F-3390-4F28-B7F3-255C3EA79D03}" type="sibTrans" cxnId="{3601A9DD-C16F-460A-91CA-28FCA9CA20E3}">
      <dgm:prSet custT="1"/>
      <dgm:spPr/>
      <dgm:t>
        <a:bodyPr/>
        <a:lstStyle/>
        <a:p>
          <a:endParaRPr lang="fr-FR" sz="1200"/>
        </a:p>
      </dgm:t>
    </dgm:pt>
    <dgm:pt modelId="{9E239FA0-D3E8-4596-B675-9DCE6E872A4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200" b="0" dirty="0" err="1" smtClean="0">
              <a:solidFill>
                <a:srgbClr val="169FBA"/>
              </a:solidFill>
            </a:rPr>
            <a:t>Preclinical</a:t>
          </a:r>
          <a:r>
            <a:rPr lang="fr-FR" sz="1200" b="0" dirty="0" smtClean="0">
              <a:solidFill>
                <a:srgbClr val="169FBA"/>
              </a:solidFill>
            </a:rPr>
            <a:t> </a:t>
          </a:r>
          <a:r>
            <a:rPr lang="fr-FR" sz="1200" b="0" dirty="0" err="1" smtClean="0">
              <a:solidFill>
                <a:srgbClr val="169FBA"/>
              </a:solidFill>
            </a:rPr>
            <a:t>research</a:t>
          </a:r>
          <a:endParaRPr lang="fr-FR" sz="1200" b="0" dirty="0">
            <a:solidFill>
              <a:srgbClr val="169FBA"/>
            </a:solidFill>
          </a:endParaRPr>
        </a:p>
      </dgm:t>
    </dgm:pt>
    <dgm:pt modelId="{F4B93829-F37D-41AD-876E-3C7A0AC733F1}" type="parTrans" cxnId="{043D366D-0A8A-4FC9-ADD4-662B2D0FC155}">
      <dgm:prSet/>
      <dgm:spPr/>
      <dgm:t>
        <a:bodyPr/>
        <a:lstStyle/>
        <a:p>
          <a:endParaRPr lang="fr-FR" sz="1200"/>
        </a:p>
      </dgm:t>
    </dgm:pt>
    <dgm:pt modelId="{C53F6111-2446-44D8-9C84-02A9028BF357}" type="sibTrans" cxnId="{043D366D-0A8A-4FC9-ADD4-662B2D0FC155}">
      <dgm:prSet custT="1"/>
      <dgm:spPr/>
      <dgm:t>
        <a:bodyPr/>
        <a:lstStyle/>
        <a:p>
          <a:endParaRPr lang="fr-FR" sz="1200"/>
        </a:p>
      </dgm:t>
    </dgm:pt>
    <dgm:pt modelId="{1CF6A3DA-6BAF-46AB-8415-7D8D3B9A7EC2}" type="pres">
      <dgm:prSet presAssocID="{115CC957-B076-4FAB-90F5-3D2F3D3847E4}" presName="Name0" presStyleCnt="0">
        <dgm:presLayoutVars>
          <dgm:dir/>
          <dgm:resizeHandles val="exact"/>
        </dgm:presLayoutVars>
      </dgm:prSet>
      <dgm:spPr/>
    </dgm:pt>
    <dgm:pt modelId="{8D71614E-1715-4E46-B193-C961364F1701}" type="pres">
      <dgm:prSet presAssocID="{6A5C5C5D-6036-4553-89F5-E3E98C3140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D2F3FB-3962-4330-BE07-D05B2B41F2D3}" type="pres">
      <dgm:prSet presAssocID="{7897C93F-3390-4F28-B7F3-255C3EA79D03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703ADF6-F135-4406-8DC3-E3053B535789}" type="pres">
      <dgm:prSet presAssocID="{7897C93F-3390-4F28-B7F3-255C3EA79D03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4AFB126A-DB01-4527-9FCC-32BBD070B65C}" type="pres">
      <dgm:prSet presAssocID="{9E239FA0-D3E8-4596-B675-9DCE6E872A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C943D1-0C3C-4610-8216-21873CE523D7}" type="pres">
      <dgm:prSet presAssocID="{C53F6111-2446-44D8-9C84-02A9028BF357}" presName="sibTrans" presStyleLbl="sibTrans2D1" presStyleIdx="1" presStyleCnt="3"/>
      <dgm:spPr/>
      <dgm:t>
        <a:bodyPr/>
        <a:lstStyle/>
        <a:p>
          <a:endParaRPr lang="fr-FR"/>
        </a:p>
      </dgm:t>
    </dgm:pt>
    <dgm:pt modelId="{A74CF6AB-888B-4C8D-9F90-A32F12C16A68}" type="pres">
      <dgm:prSet presAssocID="{C53F6111-2446-44D8-9C84-02A9028BF357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610D525-609C-4D3B-8495-CA2A66F22640}" type="pres">
      <dgm:prSet presAssocID="{6AB85695-AF3E-44ED-A462-82B343E4BB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A54A2B-5C31-40C3-89F3-0B3F2E4FD487}" type="pres">
      <dgm:prSet presAssocID="{41DD7279-8DF1-4C23-AE9B-0AD3BC9EA98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71CAEC42-7D9A-4818-A60F-6CB2D04EBE82}" type="pres">
      <dgm:prSet presAssocID="{41DD7279-8DF1-4C23-AE9B-0AD3BC9EA980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F16599B4-3DFC-4E1E-B030-46040E202253}" type="pres">
      <dgm:prSet presAssocID="{64FBF2A4-B0B7-4D65-BDFC-0F5B393BC1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E40B02-1FD0-42E6-8017-0448C2C02AF8}" type="presOf" srcId="{6AB85695-AF3E-44ED-A462-82B343E4BBD4}" destId="{9610D525-609C-4D3B-8495-CA2A66F22640}" srcOrd="0" destOrd="0" presId="urn:microsoft.com/office/officeart/2005/8/layout/process1"/>
    <dgm:cxn modelId="{EDA4196A-BF8E-4D1B-B3EA-DDDC1F22BCE0}" type="presOf" srcId="{7897C93F-3390-4F28-B7F3-255C3EA79D03}" destId="{3BD2F3FB-3962-4330-BE07-D05B2B41F2D3}" srcOrd="0" destOrd="0" presId="urn:microsoft.com/office/officeart/2005/8/layout/process1"/>
    <dgm:cxn modelId="{7960B10F-C15F-486B-A937-01463B1E5226}" type="presOf" srcId="{C53F6111-2446-44D8-9C84-02A9028BF357}" destId="{A74CF6AB-888B-4C8D-9F90-A32F12C16A68}" srcOrd="1" destOrd="0" presId="urn:microsoft.com/office/officeart/2005/8/layout/process1"/>
    <dgm:cxn modelId="{43D51DBA-4EFB-42E1-9F73-21308D8A6A13}" type="presOf" srcId="{7897C93F-3390-4F28-B7F3-255C3EA79D03}" destId="{B703ADF6-F135-4406-8DC3-E3053B535789}" srcOrd="1" destOrd="0" presId="urn:microsoft.com/office/officeart/2005/8/layout/process1"/>
    <dgm:cxn modelId="{314F7770-2EBF-48FD-B55D-F7AA5378C1CA}" type="presOf" srcId="{41DD7279-8DF1-4C23-AE9B-0AD3BC9EA980}" destId="{71CAEC42-7D9A-4818-A60F-6CB2D04EBE82}" srcOrd="1" destOrd="0" presId="urn:microsoft.com/office/officeart/2005/8/layout/process1"/>
    <dgm:cxn modelId="{CE6F371C-3086-43AF-AC32-4854D611DAAD}" type="presOf" srcId="{9E239FA0-D3E8-4596-B675-9DCE6E872A46}" destId="{4AFB126A-DB01-4527-9FCC-32BBD070B65C}" srcOrd="0" destOrd="0" presId="urn:microsoft.com/office/officeart/2005/8/layout/process1"/>
    <dgm:cxn modelId="{404268ED-E92F-48CC-ABB3-06B28BC635B4}" type="presOf" srcId="{115CC957-B076-4FAB-90F5-3D2F3D3847E4}" destId="{1CF6A3DA-6BAF-46AB-8415-7D8D3B9A7EC2}" srcOrd="0" destOrd="0" presId="urn:microsoft.com/office/officeart/2005/8/layout/process1"/>
    <dgm:cxn modelId="{879B3FBC-76F3-4B31-B917-7756F20AE24B}" type="presOf" srcId="{41DD7279-8DF1-4C23-AE9B-0AD3BC9EA980}" destId="{62A54A2B-5C31-40C3-89F3-0B3F2E4FD487}" srcOrd="0" destOrd="0" presId="urn:microsoft.com/office/officeart/2005/8/layout/process1"/>
    <dgm:cxn modelId="{68A3AA9F-1251-4802-A0B1-BD050B2B6D00}" srcId="{115CC957-B076-4FAB-90F5-3D2F3D3847E4}" destId="{64FBF2A4-B0B7-4D65-BDFC-0F5B393BC166}" srcOrd="3" destOrd="0" parTransId="{B3B03B51-1F2A-4E5B-9494-F4F8022E32B4}" sibTransId="{932B24A9-A5D0-4FA6-A999-A547144482B0}"/>
    <dgm:cxn modelId="{3601A9DD-C16F-460A-91CA-28FCA9CA20E3}" srcId="{115CC957-B076-4FAB-90F5-3D2F3D3847E4}" destId="{6A5C5C5D-6036-4553-89F5-E3E98C3140C7}" srcOrd="0" destOrd="0" parTransId="{D065428C-F722-4FD5-93FE-984B5CAE5C29}" sibTransId="{7897C93F-3390-4F28-B7F3-255C3EA79D03}"/>
    <dgm:cxn modelId="{F5FFDE93-675F-444E-907F-C15512AE2621}" type="presOf" srcId="{C53F6111-2446-44D8-9C84-02A9028BF357}" destId="{0EC943D1-0C3C-4610-8216-21873CE523D7}" srcOrd="0" destOrd="0" presId="urn:microsoft.com/office/officeart/2005/8/layout/process1"/>
    <dgm:cxn modelId="{2E3CAE22-0D1A-4DCE-9FBF-0D2257CA7B47}" type="presOf" srcId="{6A5C5C5D-6036-4553-89F5-E3E98C3140C7}" destId="{8D71614E-1715-4E46-B193-C961364F1701}" srcOrd="0" destOrd="0" presId="urn:microsoft.com/office/officeart/2005/8/layout/process1"/>
    <dgm:cxn modelId="{043D366D-0A8A-4FC9-ADD4-662B2D0FC155}" srcId="{115CC957-B076-4FAB-90F5-3D2F3D3847E4}" destId="{9E239FA0-D3E8-4596-B675-9DCE6E872A46}" srcOrd="1" destOrd="0" parTransId="{F4B93829-F37D-41AD-876E-3C7A0AC733F1}" sibTransId="{C53F6111-2446-44D8-9C84-02A9028BF357}"/>
    <dgm:cxn modelId="{E1AF8518-5A20-4A60-B858-75F0877055EF}" type="presOf" srcId="{64FBF2A4-B0B7-4D65-BDFC-0F5B393BC166}" destId="{F16599B4-3DFC-4E1E-B030-46040E202253}" srcOrd="0" destOrd="0" presId="urn:microsoft.com/office/officeart/2005/8/layout/process1"/>
    <dgm:cxn modelId="{ECC120F2-1816-48C7-A3EF-29B49DE3001D}" srcId="{115CC957-B076-4FAB-90F5-3D2F3D3847E4}" destId="{6AB85695-AF3E-44ED-A462-82B343E4BBD4}" srcOrd="2" destOrd="0" parTransId="{C21E6EC3-CE6A-4732-9E47-9AEA82E77586}" sibTransId="{41DD7279-8DF1-4C23-AE9B-0AD3BC9EA980}"/>
    <dgm:cxn modelId="{4D86939C-6751-40E9-B996-A7E774B0DA20}" type="presParOf" srcId="{1CF6A3DA-6BAF-46AB-8415-7D8D3B9A7EC2}" destId="{8D71614E-1715-4E46-B193-C961364F1701}" srcOrd="0" destOrd="0" presId="urn:microsoft.com/office/officeart/2005/8/layout/process1"/>
    <dgm:cxn modelId="{CE57F47A-E992-4660-94BE-C6B61E77BEE6}" type="presParOf" srcId="{1CF6A3DA-6BAF-46AB-8415-7D8D3B9A7EC2}" destId="{3BD2F3FB-3962-4330-BE07-D05B2B41F2D3}" srcOrd="1" destOrd="0" presId="urn:microsoft.com/office/officeart/2005/8/layout/process1"/>
    <dgm:cxn modelId="{2E5AB5A4-64EE-4C19-AC31-261E97FF5660}" type="presParOf" srcId="{3BD2F3FB-3962-4330-BE07-D05B2B41F2D3}" destId="{B703ADF6-F135-4406-8DC3-E3053B535789}" srcOrd="0" destOrd="0" presId="urn:microsoft.com/office/officeart/2005/8/layout/process1"/>
    <dgm:cxn modelId="{E4131CC1-4181-46C3-83B7-2FD9F33942AF}" type="presParOf" srcId="{1CF6A3DA-6BAF-46AB-8415-7D8D3B9A7EC2}" destId="{4AFB126A-DB01-4527-9FCC-32BBD070B65C}" srcOrd="2" destOrd="0" presId="urn:microsoft.com/office/officeart/2005/8/layout/process1"/>
    <dgm:cxn modelId="{9636721B-820A-4233-B309-6EAC9068D229}" type="presParOf" srcId="{1CF6A3DA-6BAF-46AB-8415-7D8D3B9A7EC2}" destId="{0EC943D1-0C3C-4610-8216-21873CE523D7}" srcOrd="3" destOrd="0" presId="urn:microsoft.com/office/officeart/2005/8/layout/process1"/>
    <dgm:cxn modelId="{4399DA44-5E5F-4A78-8B1F-9E4589FAA2D1}" type="presParOf" srcId="{0EC943D1-0C3C-4610-8216-21873CE523D7}" destId="{A74CF6AB-888B-4C8D-9F90-A32F12C16A68}" srcOrd="0" destOrd="0" presId="urn:microsoft.com/office/officeart/2005/8/layout/process1"/>
    <dgm:cxn modelId="{54560DC8-4DA9-4C4F-B2FC-F966AFF1BAC3}" type="presParOf" srcId="{1CF6A3DA-6BAF-46AB-8415-7D8D3B9A7EC2}" destId="{9610D525-609C-4D3B-8495-CA2A66F22640}" srcOrd="4" destOrd="0" presId="urn:microsoft.com/office/officeart/2005/8/layout/process1"/>
    <dgm:cxn modelId="{0EF78CC0-2AC8-4148-882E-EBD758C9F877}" type="presParOf" srcId="{1CF6A3DA-6BAF-46AB-8415-7D8D3B9A7EC2}" destId="{62A54A2B-5C31-40C3-89F3-0B3F2E4FD487}" srcOrd="5" destOrd="0" presId="urn:microsoft.com/office/officeart/2005/8/layout/process1"/>
    <dgm:cxn modelId="{08585936-F848-4F0A-A3BE-28FBE5BB4DFE}" type="presParOf" srcId="{62A54A2B-5C31-40C3-89F3-0B3F2E4FD487}" destId="{71CAEC42-7D9A-4818-A60F-6CB2D04EBE82}" srcOrd="0" destOrd="0" presId="urn:microsoft.com/office/officeart/2005/8/layout/process1"/>
    <dgm:cxn modelId="{E55CB897-E0DC-4252-9F80-4257EC16DDE0}" type="presParOf" srcId="{1CF6A3DA-6BAF-46AB-8415-7D8D3B9A7EC2}" destId="{F16599B4-3DFC-4E1E-B030-46040E202253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1614E-1715-4E46-B193-C961364F1701}">
      <dsp:nvSpPr>
        <dsp:cNvPr id="0" name=""/>
        <dsp:cNvSpPr/>
      </dsp:nvSpPr>
      <dsp:spPr>
        <a:xfrm>
          <a:off x="3169" y="0"/>
          <a:ext cx="1385870" cy="6442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err="1" smtClean="0">
              <a:solidFill>
                <a:srgbClr val="169FBA"/>
              </a:solidFill>
            </a:rPr>
            <a:t>Methodology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developments</a:t>
          </a:r>
          <a:r>
            <a:rPr lang="fr-FR" sz="1200" b="0" kern="1200" dirty="0" smtClean="0">
              <a:solidFill>
                <a:srgbClr val="169FBA"/>
              </a:solidFill>
            </a:rPr>
            <a:t> in </a:t>
          </a:r>
          <a:r>
            <a:rPr lang="fr-FR" sz="1200" b="0" kern="1200" dirty="0" err="1" smtClean="0">
              <a:solidFill>
                <a:srgbClr val="169FBA"/>
              </a:solidFill>
            </a:rPr>
            <a:t>biomedical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imaging</a:t>
          </a:r>
          <a:endParaRPr lang="fr-FR" sz="1200" b="0" kern="1200" dirty="0">
            <a:solidFill>
              <a:srgbClr val="169FBA"/>
            </a:solidFill>
          </a:endParaRPr>
        </a:p>
      </dsp:txBody>
      <dsp:txXfrm>
        <a:off x="22039" y="18870"/>
        <a:ext cx="1348130" cy="606513"/>
      </dsp:txXfrm>
    </dsp:sp>
    <dsp:sp modelId="{3BD2F3FB-3962-4330-BE07-D05B2B41F2D3}">
      <dsp:nvSpPr>
        <dsp:cNvPr id="0" name=""/>
        <dsp:cNvSpPr/>
      </dsp:nvSpPr>
      <dsp:spPr>
        <a:xfrm>
          <a:off x="1527627" y="150278"/>
          <a:ext cx="293804" cy="343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527627" y="219017"/>
        <a:ext cx="205663" cy="206217"/>
      </dsp:txXfrm>
    </dsp:sp>
    <dsp:sp modelId="{4AFB126A-DB01-4527-9FCC-32BBD070B65C}">
      <dsp:nvSpPr>
        <dsp:cNvPr id="0" name=""/>
        <dsp:cNvSpPr/>
      </dsp:nvSpPr>
      <dsp:spPr>
        <a:xfrm>
          <a:off x="1943388" y="0"/>
          <a:ext cx="1385870" cy="6442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err="1" smtClean="0">
              <a:solidFill>
                <a:srgbClr val="169FBA"/>
              </a:solidFill>
            </a:rPr>
            <a:t>Preclinical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research</a:t>
          </a:r>
          <a:endParaRPr lang="fr-FR" sz="1200" b="0" kern="1200" dirty="0">
            <a:solidFill>
              <a:srgbClr val="169FBA"/>
            </a:solidFill>
          </a:endParaRPr>
        </a:p>
      </dsp:txBody>
      <dsp:txXfrm>
        <a:off x="1962258" y="18870"/>
        <a:ext cx="1348130" cy="606513"/>
      </dsp:txXfrm>
    </dsp:sp>
    <dsp:sp modelId="{0EC943D1-0C3C-4610-8216-21873CE523D7}">
      <dsp:nvSpPr>
        <dsp:cNvPr id="0" name=""/>
        <dsp:cNvSpPr/>
      </dsp:nvSpPr>
      <dsp:spPr>
        <a:xfrm>
          <a:off x="3467845" y="150278"/>
          <a:ext cx="293804" cy="343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467845" y="219017"/>
        <a:ext cx="205663" cy="206217"/>
      </dsp:txXfrm>
    </dsp:sp>
    <dsp:sp modelId="{9610D525-609C-4D3B-8495-CA2A66F22640}">
      <dsp:nvSpPr>
        <dsp:cNvPr id="0" name=""/>
        <dsp:cNvSpPr/>
      </dsp:nvSpPr>
      <dsp:spPr>
        <a:xfrm>
          <a:off x="3883606" y="0"/>
          <a:ext cx="1385870" cy="6442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err="1" smtClean="0">
              <a:solidFill>
                <a:srgbClr val="169FBA"/>
              </a:solidFill>
            </a:rPr>
            <a:t>Clinical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research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with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advanced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imaging</a:t>
          </a:r>
          <a:r>
            <a:rPr lang="fr-FR" sz="1200" b="0" kern="1200" dirty="0" smtClean="0">
              <a:solidFill>
                <a:srgbClr val="169FBA"/>
              </a:solidFill>
            </a:rPr>
            <a:t> techniques</a:t>
          </a:r>
          <a:endParaRPr lang="fr-FR" sz="1200" b="0" kern="1200" dirty="0">
            <a:solidFill>
              <a:srgbClr val="169FBA"/>
            </a:solidFill>
          </a:endParaRPr>
        </a:p>
      </dsp:txBody>
      <dsp:txXfrm>
        <a:off x="3902476" y="18870"/>
        <a:ext cx="1348130" cy="606513"/>
      </dsp:txXfrm>
    </dsp:sp>
    <dsp:sp modelId="{62A54A2B-5C31-40C3-89F3-0B3F2E4FD487}">
      <dsp:nvSpPr>
        <dsp:cNvPr id="0" name=""/>
        <dsp:cNvSpPr/>
      </dsp:nvSpPr>
      <dsp:spPr>
        <a:xfrm>
          <a:off x="5408063" y="150278"/>
          <a:ext cx="293804" cy="343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408063" y="219017"/>
        <a:ext cx="205663" cy="206217"/>
      </dsp:txXfrm>
    </dsp:sp>
    <dsp:sp modelId="{F16599B4-3DFC-4E1E-B030-46040E202253}">
      <dsp:nvSpPr>
        <dsp:cNvPr id="0" name=""/>
        <dsp:cNvSpPr/>
      </dsp:nvSpPr>
      <dsp:spPr>
        <a:xfrm>
          <a:off x="5823824" y="0"/>
          <a:ext cx="1385870" cy="6442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err="1" smtClean="0">
              <a:solidFill>
                <a:srgbClr val="169FBA"/>
              </a:solidFill>
            </a:rPr>
            <a:t>Clinical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research</a:t>
          </a:r>
          <a:r>
            <a:rPr lang="fr-FR" sz="1200" b="0" kern="1200" dirty="0" smtClean="0">
              <a:solidFill>
                <a:srgbClr val="169FBA"/>
              </a:solidFill>
            </a:rPr>
            <a:t> </a:t>
          </a:r>
          <a:r>
            <a:rPr lang="fr-FR" sz="1200" b="0" kern="1200" dirty="0" err="1" smtClean="0">
              <a:solidFill>
                <a:srgbClr val="169FBA"/>
              </a:solidFill>
            </a:rPr>
            <a:t>with</a:t>
          </a:r>
          <a:r>
            <a:rPr lang="fr-FR" sz="1200" b="0" kern="1200" dirty="0" smtClean="0">
              <a:solidFill>
                <a:srgbClr val="169FBA"/>
              </a:solidFill>
            </a:rPr>
            <a:t> standard </a:t>
          </a:r>
          <a:r>
            <a:rPr lang="fr-FR" sz="1200" b="0" kern="1200" dirty="0" err="1" smtClean="0">
              <a:solidFill>
                <a:srgbClr val="169FBA"/>
              </a:solidFill>
            </a:rPr>
            <a:t>imaging</a:t>
          </a:r>
          <a:r>
            <a:rPr lang="fr-FR" sz="1200" b="0" kern="1200" dirty="0" smtClean="0">
              <a:solidFill>
                <a:srgbClr val="169FBA"/>
              </a:solidFill>
            </a:rPr>
            <a:t> techniques</a:t>
          </a:r>
          <a:endParaRPr lang="fr-FR" sz="1200" b="0" kern="1200" dirty="0">
            <a:solidFill>
              <a:srgbClr val="169FBA"/>
            </a:solidFill>
          </a:endParaRPr>
        </a:p>
      </dsp:txBody>
      <dsp:txXfrm>
        <a:off x="5842694" y="18870"/>
        <a:ext cx="1348130" cy="606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9FFF-776E-429D-9C0A-2BE684483DB4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57AD5-C348-4B0F-947F-DE0DECD05F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8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1pPr>
    <a:lvl2pPr marL="114090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2pPr>
    <a:lvl3pPr marL="228181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3pPr>
    <a:lvl4pPr marL="342271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4pPr>
    <a:lvl5pPr marL="456361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5pPr>
    <a:lvl6pPr marL="570453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6pPr>
    <a:lvl7pPr marL="684544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7pPr>
    <a:lvl8pPr marL="798633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8pPr>
    <a:lvl9pPr marL="912725" algn="l" defTabSz="228181" rtl="0" eaLnBrk="1" latinLnBrk="0" hangingPunct="1">
      <a:defRPr sz="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51063" y="1241425"/>
            <a:ext cx="2366962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57AD5-C348-4B0F-947F-DE0DECD05F9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31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51063" y="1241425"/>
            <a:ext cx="2366962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57AD5-C348-4B0F-947F-DE0DECD05F9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0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979" y="3321398"/>
            <a:ext cx="6425724" cy="229180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956" y="6058702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3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1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2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8149789" y="2672961"/>
            <a:ext cx="5631694" cy="569438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52077" y="2672961"/>
            <a:ext cx="16771717" cy="5694380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2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7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163" y="6870486"/>
            <a:ext cx="6425724" cy="2123515"/>
          </a:xfrm>
        </p:spPr>
        <p:txBody>
          <a:bodyPr anchor="t"/>
          <a:lstStyle>
            <a:lvl1pPr algn="l">
              <a:defRPr sz="4479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163" y="4531652"/>
            <a:ext cx="6425724" cy="2338833"/>
          </a:xfrm>
        </p:spPr>
        <p:txBody>
          <a:bodyPr anchor="b"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510766" indent="0">
              <a:buNone/>
              <a:defRPr sz="2007">
                <a:solidFill>
                  <a:schemeClr val="tx1">
                    <a:tint val="75000"/>
                  </a:schemeClr>
                </a:solidFill>
              </a:defRPr>
            </a:lvl2pPr>
            <a:lvl3pPr marL="1021536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3pPr>
            <a:lvl4pPr marL="1532305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4pPr>
            <a:lvl5pPr marL="2043069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5pPr>
            <a:lvl6pPr marL="2553835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6pPr>
            <a:lvl7pPr marL="3064604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7pPr>
            <a:lvl8pPr marL="3575373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8pPr>
            <a:lvl9pPr marL="4086142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31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2074" y="15572436"/>
            <a:ext cx="11201706" cy="44044329"/>
          </a:xfrm>
        </p:spPr>
        <p:txBody>
          <a:bodyPr/>
          <a:lstStyle>
            <a:lvl1pPr>
              <a:defRPr sz="3133"/>
            </a:lvl1pPr>
            <a:lvl2pPr>
              <a:defRPr sz="2693"/>
            </a:lvl2pPr>
            <a:lvl3pPr>
              <a:defRPr sz="2225"/>
            </a:lvl3pPr>
            <a:lvl4pPr>
              <a:defRPr sz="2007"/>
            </a:lvl4pPr>
            <a:lvl5pPr>
              <a:defRPr sz="2007"/>
            </a:lvl5pPr>
            <a:lvl6pPr>
              <a:defRPr sz="2007"/>
            </a:lvl6pPr>
            <a:lvl7pPr>
              <a:defRPr sz="2007"/>
            </a:lvl7pPr>
            <a:lvl8pPr>
              <a:defRPr sz="2007"/>
            </a:lvl8pPr>
            <a:lvl9pPr>
              <a:defRPr sz="200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79779" y="15572436"/>
            <a:ext cx="11201705" cy="44044329"/>
          </a:xfrm>
        </p:spPr>
        <p:txBody>
          <a:bodyPr/>
          <a:lstStyle>
            <a:lvl1pPr>
              <a:defRPr sz="3133"/>
            </a:lvl1pPr>
            <a:lvl2pPr>
              <a:defRPr sz="2693"/>
            </a:lvl2pPr>
            <a:lvl3pPr>
              <a:defRPr sz="2225"/>
            </a:lvl3pPr>
            <a:lvl4pPr>
              <a:defRPr sz="2007"/>
            </a:lvl4pPr>
            <a:lvl5pPr>
              <a:defRPr sz="2007"/>
            </a:lvl5pPr>
            <a:lvl6pPr>
              <a:defRPr sz="2007"/>
            </a:lvl6pPr>
            <a:lvl7pPr>
              <a:defRPr sz="2007"/>
            </a:lvl7pPr>
            <a:lvl8pPr>
              <a:defRPr sz="2007"/>
            </a:lvl8pPr>
            <a:lvl9pPr>
              <a:defRPr sz="200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87" y="428170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988" y="2393288"/>
            <a:ext cx="3340169" cy="997407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0766" indent="0">
              <a:buNone/>
              <a:defRPr sz="2225" b="1"/>
            </a:lvl2pPr>
            <a:lvl3pPr marL="1021536" indent="0">
              <a:buNone/>
              <a:defRPr sz="2007" b="1"/>
            </a:lvl3pPr>
            <a:lvl4pPr marL="1532305" indent="0">
              <a:buNone/>
              <a:defRPr sz="1786" b="1"/>
            </a:lvl4pPr>
            <a:lvl5pPr marL="2043069" indent="0">
              <a:buNone/>
              <a:defRPr sz="1786" b="1"/>
            </a:lvl5pPr>
            <a:lvl6pPr marL="2553835" indent="0">
              <a:buNone/>
              <a:defRPr sz="1786" b="1"/>
            </a:lvl6pPr>
            <a:lvl7pPr marL="3064604" indent="0">
              <a:buNone/>
              <a:defRPr sz="1786" b="1"/>
            </a:lvl7pPr>
            <a:lvl8pPr marL="3575373" indent="0">
              <a:buNone/>
              <a:defRPr sz="1786" b="1"/>
            </a:lvl8pPr>
            <a:lvl9pPr marL="4086142" indent="0">
              <a:buNone/>
              <a:defRPr sz="178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988" y="3390694"/>
            <a:ext cx="3340169" cy="6160168"/>
          </a:xfrm>
        </p:spPr>
        <p:txBody>
          <a:bodyPr/>
          <a:lstStyle>
            <a:lvl1pPr>
              <a:defRPr sz="2693"/>
            </a:lvl1pPr>
            <a:lvl2pPr>
              <a:defRPr sz="2225"/>
            </a:lvl2pPr>
            <a:lvl3pPr>
              <a:defRPr sz="2007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0216" y="2393288"/>
            <a:ext cx="3341481" cy="997407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0766" indent="0">
              <a:buNone/>
              <a:defRPr sz="2225" b="1"/>
            </a:lvl2pPr>
            <a:lvl3pPr marL="1021536" indent="0">
              <a:buNone/>
              <a:defRPr sz="2007" b="1"/>
            </a:lvl3pPr>
            <a:lvl4pPr marL="1532305" indent="0">
              <a:buNone/>
              <a:defRPr sz="1786" b="1"/>
            </a:lvl4pPr>
            <a:lvl5pPr marL="2043069" indent="0">
              <a:buNone/>
              <a:defRPr sz="1786" b="1"/>
            </a:lvl5pPr>
            <a:lvl6pPr marL="2553835" indent="0">
              <a:buNone/>
              <a:defRPr sz="1786" b="1"/>
            </a:lvl6pPr>
            <a:lvl7pPr marL="3064604" indent="0">
              <a:buNone/>
              <a:defRPr sz="1786" b="1"/>
            </a:lvl7pPr>
            <a:lvl8pPr marL="3575373" indent="0">
              <a:buNone/>
              <a:defRPr sz="1786" b="1"/>
            </a:lvl8pPr>
            <a:lvl9pPr marL="4086142" indent="0">
              <a:buNone/>
              <a:defRPr sz="178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0216" y="3390694"/>
            <a:ext cx="3341481" cy="6160168"/>
          </a:xfrm>
        </p:spPr>
        <p:txBody>
          <a:bodyPr/>
          <a:lstStyle>
            <a:lvl1pPr>
              <a:defRPr sz="2693"/>
            </a:lvl1pPr>
            <a:lvl2pPr>
              <a:defRPr sz="2225"/>
            </a:lvl2pPr>
            <a:lvl3pPr>
              <a:defRPr sz="2007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3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02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1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90" y="425696"/>
            <a:ext cx="2487081" cy="1811668"/>
          </a:xfrm>
        </p:spPr>
        <p:txBody>
          <a:bodyPr anchor="b"/>
          <a:lstStyle>
            <a:lvl1pPr algn="l">
              <a:defRPr sz="2225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5626" y="425703"/>
            <a:ext cx="4226068" cy="9125166"/>
          </a:xfrm>
        </p:spPr>
        <p:txBody>
          <a:bodyPr/>
          <a:lstStyle>
            <a:lvl1pPr>
              <a:defRPr sz="3571"/>
            </a:lvl1pPr>
            <a:lvl2pPr>
              <a:defRPr sz="3133"/>
            </a:lvl2pPr>
            <a:lvl3pPr>
              <a:defRPr sz="2693"/>
            </a:lvl3pPr>
            <a:lvl4pPr>
              <a:defRPr sz="2225"/>
            </a:lvl4pPr>
            <a:lvl5pPr>
              <a:defRPr sz="2225"/>
            </a:lvl5pPr>
            <a:lvl6pPr>
              <a:defRPr sz="2225"/>
            </a:lvl6pPr>
            <a:lvl7pPr>
              <a:defRPr sz="2225"/>
            </a:lvl7pPr>
            <a:lvl8pPr>
              <a:defRPr sz="2225"/>
            </a:lvl8pPr>
            <a:lvl9pPr>
              <a:defRPr sz="2225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990" y="2237366"/>
            <a:ext cx="2487081" cy="7313498"/>
          </a:xfrm>
        </p:spPr>
        <p:txBody>
          <a:bodyPr/>
          <a:lstStyle>
            <a:lvl1pPr marL="0" indent="0">
              <a:buNone/>
              <a:defRPr sz="1564"/>
            </a:lvl1pPr>
            <a:lvl2pPr marL="510766" indent="0">
              <a:buNone/>
              <a:defRPr sz="1346"/>
            </a:lvl2pPr>
            <a:lvl3pPr marL="1021536" indent="0">
              <a:buNone/>
              <a:defRPr sz="1129"/>
            </a:lvl3pPr>
            <a:lvl4pPr marL="1532305" indent="0">
              <a:buNone/>
              <a:defRPr sz="1004"/>
            </a:lvl4pPr>
            <a:lvl5pPr marL="2043069" indent="0">
              <a:buNone/>
              <a:defRPr sz="1004"/>
            </a:lvl5pPr>
            <a:lvl6pPr marL="2553835" indent="0">
              <a:buNone/>
              <a:defRPr sz="1004"/>
            </a:lvl6pPr>
            <a:lvl7pPr marL="3064604" indent="0">
              <a:buNone/>
              <a:defRPr sz="1004"/>
            </a:lvl7pPr>
            <a:lvl8pPr marL="3575373" indent="0">
              <a:buNone/>
              <a:defRPr sz="1004"/>
            </a:lvl8pPr>
            <a:lvl9pPr marL="4086142" indent="0">
              <a:buNone/>
              <a:defRPr sz="100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753" y="7484279"/>
            <a:ext cx="4535805" cy="883559"/>
          </a:xfrm>
        </p:spPr>
        <p:txBody>
          <a:bodyPr anchor="b"/>
          <a:lstStyle>
            <a:lvl1pPr algn="l">
              <a:defRPr sz="2225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1753" y="955338"/>
            <a:ext cx="4535805" cy="6415088"/>
          </a:xfrm>
        </p:spPr>
        <p:txBody>
          <a:bodyPr/>
          <a:lstStyle>
            <a:lvl1pPr marL="0" indent="0">
              <a:buNone/>
              <a:defRPr sz="3571"/>
            </a:lvl1pPr>
            <a:lvl2pPr marL="510766" indent="0">
              <a:buNone/>
              <a:defRPr sz="3133"/>
            </a:lvl2pPr>
            <a:lvl3pPr marL="1021536" indent="0">
              <a:buNone/>
              <a:defRPr sz="2693"/>
            </a:lvl3pPr>
            <a:lvl4pPr marL="1532305" indent="0">
              <a:buNone/>
              <a:defRPr sz="2225"/>
            </a:lvl4pPr>
            <a:lvl5pPr marL="2043069" indent="0">
              <a:buNone/>
              <a:defRPr sz="2225"/>
            </a:lvl5pPr>
            <a:lvl6pPr marL="2553835" indent="0">
              <a:buNone/>
              <a:defRPr sz="2225"/>
            </a:lvl6pPr>
            <a:lvl7pPr marL="3064604" indent="0">
              <a:buNone/>
              <a:defRPr sz="2225"/>
            </a:lvl7pPr>
            <a:lvl8pPr marL="3575373" indent="0">
              <a:buNone/>
              <a:defRPr sz="2225"/>
            </a:lvl8pPr>
            <a:lvl9pPr marL="4086142" indent="0">
              <a:buNone/>
              <a:defRPr sz="22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1753" y="8367834"/>
            <a:ext cx="4535805" cy="1254802"/>
          </a:xfrm>
        </p:spPr>
        <p:txBody>
          <a:bodyPr/>
          <a:lstStyle>
            <a:lvl1pPr marL="0" indent="0">
              <a:buNone/>
              <a:defRPr sz="1564"/>
            </a:lvl1pPr>
            <a:lvl2pPr marL="510766" indent="0">
              <a:buNone/>
              <a:defRPr sz="1346"/>
            </a:lvl2pPr>
            <a:lvl3pPr marL="1021536" indent="0">
              <a:buNone/>
              <a:defRPr sz="1129"/>
            </a:lvl3pPr>
            <a:lvl4pPr marL="1532305" indent="0">
              <a:buNone/>
              <a:defRPr sz="1004"/>
            </a:lvl4pPr>
            <a:lvl5pPr marL="2043069" indent="0">
              <a:buNone/>
              <a:defRPr sz="1004"/>
            </a:lvl5pPr>
            <a:lvl6pPr marL="2553835" indent="0">
              <a:buNone/>
              <a:defRPr sz="1004"/>
            </a:lvl6pPr>
            <a:lvl7pPr marL="3064604" indent="0">
              <a:buNone/>
              <a:defRPr sz="1004"/>
            </a:lvl7pPr>
            <a:lvl8pPr marL="3575373" indent="0">
              <a:buNone/>
              <a:defRPr sz="1004"/>
            </a:lvl8pPr>
            <a:lvl9pPr marL="4086142" indent="0">
              <a:buNone/>
              <a:defRPr sz="100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29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7987" y="428170"/>
            <a:ext cx="6803708" cy="1781969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987" y="2494761"/>
            <a:ext cx="6803708" cy="7056102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7984" y="9909735"/>
            <a:ext cx="1763924" cy="56924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0C5A-81AE-44BC-8104-80798716C010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2895" y="9909735"/>
            <a:ext cx="2393897" cy="56924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7768" y="9909735"/>
            <a:ext cx="1763924" cy="56924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B87F-CB1D-4088-AE81-E0197D1409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91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1536" rtl="0" eaLnBrk="1" latinLnBrk="0" hangingPunct="1">
        <a:spcBef>
          <a:spcPct val="0"/>
        </a:spcBef>
        <a:buNone/>
        <a:defRPr sz="49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074" indent="-383074" algn="l" defTabSz="1021536" rtl="0" eaLnBrk="1" latinLnBrk="0" hangingPunct="1">
        <a:spcBef>
          <a:spcPct val="20000"/>
        </a:spcBef>
        <a:buFont typeface="Arial" pitchFamily="34" charset="0"/>
        <a:buChar char="•"/>
        <a:defRPr sz="3571" kern="1200">
          <a:solidFill>
            <a:schemeClr val="tx1"/>
          </a:solidFill>
          <a:latin typeface="+mn-lt"/>
          <a:ea typeface="+mn-ea"/>
          <a:cs typeface="+mn-cs"/>
        </a:defRPr>
      </a:lvl1pPr>
      <a:lvl2pPr marL="829998" indent="-319229" algn="l" defTabSz="1021536" rtl="0" eaLnBrk="1" latinLnBrk="0" hangingPunct="1">
        <a:spcBef>
          <a:spcPct val="20000"/>
        </a:spcBef>
        <a:buFont typeface="Arial" pitchFamily="34" charset="0"/>
        <a:buChar char="–"/>
        <a:defRPr sz="3133" kern="1200">
          <a:solidFill>
            <a:schemeClr val="tx1"/>
          </a:solidFill>
          <a:latin typeface="+mn-lt"/>
          <a:ea typeface="+mn-ea"/>
          <a:cs typeface="+mn-cs"/>
        </a:defRPr>
      </a:lvl2pPr>
      <a:lvl3pPr marL="1276921" indent="-255386" algn="l" defTabSz="1021536" rtl="0" eaLnBrk="1" latinLnBrk="0" hangingPunct="1">
        <a:spcBef>
          <a:spcPct val="20000"/>
        </a:spcBef>
        <a:buFont typeface="Arial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1787687" indent="-255386" algn="l" defTabSz="1021536" rtl="0" eaLnBrk="1" latinLnBrk="0" hangingPunct="1">
        <a:spcBef>
          <a:spcPct val="20000"/>
        </a:spcBef>
        <a:buFont typeface="Arial" pitchFamily="34" charset="0"/>
        <a:buChar char="–"/>
        <a:defRPr sz="2225" kern="1200">
          <a:solidFill>
            <a:schemeClr val="tx1"/>
          </a:solidFill>
          <a:latin typeface="+mn-lt"/>
          <a:ea typeface="+mn-ea"/>
          <a:cs typeface="+mn-cs"/>
        </a:defRPr>
      </a:lvl4pPr>
      <a:lvl5pPr marL="2298452" indent="-255386" algn="l" defTabSz="1021536" rtl="0" eaLnBrk="1" latinLnBrk="0" hangingPunct="1">
        <a:spcBef>
          <a:spcPct val="20000"/>
        </a:spcBef>
        <a:buFont typeface="Arial" pitchFamily="34" charset="0"/>
        <a:buChar char="»"/>
        <a:defRPr sz="2225" kern="1200">
          <a:solidFill>
            <a:schemeClr val="tx1"/>
          </a:solidFill>
          <a:latin typeface="+mn-lt"/>
          <a:ea typeface="+mn-ea"/>
          <a:cs typeface="+mn-cs"/>
        </a:defRPr>
      </a:lvl5pPr>
      <a:lvl6pPr marL="2809220" indent="-255386" algn="l" defTabSz="1021536" rtl="0" eaLnBrk="1" latinLnBrk="0" hangingPunct="1">
        <a:spcBef>
          <a:spcPct val="20000"/>
        </a:spcBef>
        <a:buFont typeface="Arial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6pPr>
      <a:lvl7pPr marL="3319990" indent="-255386" algn="l" defTabSz="1021536" rtl="0" eaLnBrk="1" latinLnBrk="0" hangingPunct="1">
        <a:spcBef>
          <a:spcPct val="20000"/>
        </a:spcBef>
        <a:buFont typeface="Arial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7pPr>
      <a:lvl8pPr marL="3830756" indent="-255386" algn="l" defTabSz="1021536" rtl="0" eaLnBrk="1" latinLnBrk="0" hangingPunct="1">
        <a:spcBef>
          <a:spcPct val="20000"/>
        </a:spcBef>
        <a:buFont typeface="Arial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8pPr>
      <a:lvl9pPr marL="4341522" indent="-255386" algn="l" defTabSz="1021536" rtl="0" eaLnBrk="1" latinLnBrk="0" hangingPunct="1">
        <a:spcBef>
          <a:spcPct val="20000"/>
        </a:spcBef>
        <a:buFont typeface="Arial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10766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21536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32305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43069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53835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64604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75373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86142" algn="l" defTabSz="1021536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.jpe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LI_Logotype_Coul_300dpi.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7885" y="755804"/>
            <a:ext cx="794374" cy="1012439"/>
          </a:xfrm>
          <a:prstGeom prst="rect">
            <a:avLst/>
          </a:prstGeom>
        </p:spPr>
      </p:pic>
      <p:pic>
        <p:nvPicPr>
          <p:cNvPr id="8" name="Image 7" descr="logopia Ide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5" y="843302"/>
            <a:ext cx="810701" cy="79234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175" y="0"/>
            <a:ext cx="1218838" cy="81464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434297" y="10023049"/>
            <a:ext cx="29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http://</a:t>
            </a:r>
            <a:r>
              <a:rPr lang="fr-FR" sz="1600" b="1" dirty="0" err="1">
                <a:solidFill>
                  <a:schemeClr val="accent5">
                    <a:lumMod val="50000"/>
                  </a:schemeClr>
                </a:solidFill>
              </a:rPr>
              <a:t>www.francelifeimaging.fr</a:t>
            </a:r>
            <a:endParaRPr lang="fr-F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0" name="Image 2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164" y="0"/>
            <a:ext cx="814649" cy="814649"/>
          </a:xfrm>
          <a:prstGeom prst="rect">
            <a:avLst/>
          </a:prstGeom>
        </p:spPr>
      </p:pic>
      <p:pic>
        <p:nvPicPr>
          <p:cNvPr id="241" name="Image 2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86" y="0"/>
            <a:ext cx="855189" cy="814649"/>
          </a:xfrm>
          <a:prstGeom prst="rect">
            <a:avLst/>
          </a:prstGeom>
        </p:spPr>
      </p:pic>
      <p:pic>
        <p:nvPicPr>
          <p:cNvPr id="1028" name="Picture 4" descr="https://www.francelifeimaging.fr/wp-content/uploads/2014/07/avr-cardiolock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52"/>
          <a:stretch/>
        </p:blipFill>
        <p:spPr bwMode="auto">
          <a:xfrm>
            <a:off x="3419797" y="0"/>
            <a:ext cx="792088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Image 2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7179" y="0"/>
            <a:ext cx="1018562" cy="814649"/>
          </a:xfrm>
          <a:prstGeom prst="rect">
            <a:avLst/>
          </a:prstGeom>
        </p:spPr>
      </p:pic>
      <p:pic>
        <p:nvPicPr>
          <p:cNvPr id="1040" name="Picture 16" descr="https://www.francelifeimaging.fr/wp-content/uploads/2014/07/CEMEREM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1" y="0"/>
            <a:ext cx="1174753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francelifeimaging.fr/wp-content/uploads/2014/07/Quad_mouse_op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/>
          <a:stretch/>
        </p:blipFill>
        <p:spPr bwMode="auto">
          <a:xfrm>
            <a:off x="5292005" y="0"/>
            <a:ext cx="742641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francelifeimaging.fr/wp-content/uploads/2015/01/optima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8" y="0"/>
            <a:ext cx="814649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rancelifeimaging.fr/wp-content/uploads/2016/04/Philips-Spectral-Photon-counting-CT-1024x76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085" y="0"/>
            <a:ext cx="720596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re 1"/>
          <p:cNvSpPr txBox="1">
            <a:spLocks/>
          </p:cNvSpPr>
          <p:nvPr/>
        </p:nvSpPr>
        <p:spPr>
          <a:xfrm>
            <a:off x="537525" y="991067"/>
            <a:ext cx="6395133" cy="538415"/>
          </a:xfrm>
          <a:prstGeom prst="rect">
            <a:avLst/>
          </a:prstGeom>
        </p:spPr>
        <p:txBody>
          <a:bodyPr vert="horz" lIns="590683" tIns="295341" rIns="590683" bIns="295341" rtlCol="0" anchor="ctr">
            <a:noAutofit/>
          </a:bodyPr>
          <a:lstStyle>
            <a:lvl1pPr algn="ctr" defTabSz="722295" rtl="0" eaLnBrk="1" latinLnBrk="0" hangingPunct="1">
              <a:spcBef>
                <a:spcPct val="0"/>
              </a:spcBef>
              <a:buNone/>
              <a:defRPr sz="3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58E9E"/>
                </a:solidFill>
              </a:rPr>
              <a:t>France Life Imaging, </a:t>
            </a:r>
            <a:r>
              <a:rPr lang="en-US" sz="2000" dirty="0" smtClean="0">
                <a:solidFill>
                  <a:srgbClr val="058E9E"/>
                </a:solidFill>
              </a:rPr>
              <a:t>your access to the </a:t>
            </a:r>
            <a:r>
              <a:rPr lang="en-US" sz="2000" dirty="0">
                <a:solidFill>
                  <a:srgbClr val="058E9E"/>
                </a:solidFill>
              </a:rPr>
              <a:t>French biomedical imaging research</a:t>
            </a:r>
            <a:endParaRPr lang="fr-FR" sz="2000" dirty="0">
              <a:solidFill>
                <a:srgbClr val="058E9E"/>
              </a:solidFill>
            </a:endParaRPr>
          </a:p>
        </p:txBody>
      </p:sp>
      <p:grpSp>
        <p:nvGrpSpPr>
          <p:cNvPr id="58" name="Groupe 57"/>
          <p:cNvGrpSpPr>
            <a:grpSpLocks noChangeAspect="1"/>
          </p:cNvGrpSpPr>
          <p:nvPr/>
        </p:nvGrpSpPr>
        <p:grpSpPr>
          <a:xfrm>
            <a:off x="972754" y="4697834"/>
            <a:ext cx="5588741" cy="3545850"/>
            <a:chOff x="2552968" y="1700808"/>
            <a:chExt cx="6111265" cy="3877372"/>
          </a:xfrm>
        </p:grpSpPr>
        <p:grpSp>
          <p:nvGrpSpPr>
            <p:cNvPr id="60" name="Groupe 59"/>
            <p:cNvGrpSpPr/>
            <p:nvPr/>
          </p:nvGrpSpPr>
          <p:grpSpPr>
            <a:xfrm>
              <a:off x="2552968" y="1785522"/>
              <a:ext cx="5116785" cy="3755845"/>
              <a:chOff x="1828004" y="1517842"/>
              <a:chExt cx="5116785" cy="3755845"/>
            </a:xfrm>
          </p:grpSpPr>
          <p:sp>
            <p:nvSpPr>
              <p:cNvPr id="71" name="ZoneTexte 70"/>
              <p:cNvSpPr txBox="1"/>
              <p:nvPr/>
            </p:nvSpPr>
            <p:spPr>
              <a:xfrm>
                <a:off x="3795171" y="4956590"/>
                <a:ext cx="836013" cy="317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169FBA"/>
                    </a:solidFill>
                  </a:rPr>
                  <a:t>Facilities</a:t>
                </a:r>
                <a:endParaRPr lang="fr-FR" sz="1400" dirty="0" smtClean="0">
                  <a:solidFill>
                    <a:srgbClr val="169FBA"/>
                  </a:solidFill>
                </a:endParaRP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2220363" y="1517842"/>
                <a:ext cx="4257673" cy="317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09838" algn="l"/>
                  </a:tabLst>
                </a:pPr>
                <a:r>
                  <a:rPr lang="fr-FR" sz="1400" dirty="0" smtClean="0">
                    <a:solidFill>
                      <a:srgbClr val="20A3BD"/>
                    </a:solidFill>
                  </a:rPr>
                  <a:t>R&amp;D services	</a:t>
                </a:r>
                <a:r>
                  <a:rPr lang="fr-FR" sz="1400" dirty="0" smtClean="0">
                    <a:solidFill>
                      <a:srgbClr val="169FBA"/>
                    </a:solidFill>
                  </a:rPr>
                  <a:t>Training</a:t>
                </a:r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1828004" y="2063051"/>
                <a:ext cx="5116785" cy="336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233738" algn="l"/>
                  </a:tabLst>
                </a:pPr>
                <a:r>
                  <a:rPr lang="fr-FR" sz="1400" dirty="0" smtClean="0">
                    <a:solidFill>
                      <a:srgbClr val="169FBA"/>
                    </a:solidFill>
                  </a:rPr>
                  <a:t>Collaboration</a:t>
                </a:r>
                <a:r>
                  <a:rPr lang="fr-FR" sz="1400" dirty="0">
                    <a:solidFill>
                      <a:srgbClr val="169FBA"/>
                    </a:solidFill>
                  </a:rPr>
                  <a:t>	</a:t>
                </a:r>
                <a:r>
                  <a:rPr lang="fr-FR" sz="1400" dirty="0" smtClean="0">
                    <a:solidFill>
                      <a:srgbClr val="169FBA"/>
                    </a:solidFill>
                  </a:rPr>
                  <a:t>Expertise</a:t>
                </a: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4975334" y="4418207"/>
                <a:ext cx="1537164" cy="317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sz="1400" dirty="0" err="1" smtClean="0">
                    <a:solidFill>
                      <a:srgbClr val="169FBA"/>
                    </a:solidFill>
                  </a:rPr>
                  <a:t>Laboratories</a:t>
                </a:r>
                <a:endParaRPr lang="fr-FR" sz="1400" dirty="0" smtClean="0">
                  <a:solidFill>
                    <a:srgbClr val="169FBA"/>
                  </a:solidFill>
                </a:endParaRP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2475577" y="4279705"/>
                <a:ext cx="969633" cy="572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3679825" algn="l"/>
                  </a:tabLst>
                </a:pPr>
                <a:r>
                  <a:rPr lang="fr-FR" sz="1400" dirty="0" err="1" smtClean="0">
                    <a:solidFill>
                      <a:srgbClr val="169FBA"/>
                    </a:solidFill>
                  </a:rPr>
                  <a:t>Thematic</a:t>
                </a:r>
                <a:r>
                  <a:rPr lang="fr-FR" sz="1400" dirty="0" smtClean="0">
                    <a:solidFill>
                      <a:srgbClr val="169FBA"/>
                    </a:solidFill>
                  </a:rPr>
                  <a:t> networks</a:t>
                </a:r>
              </a:p>
            </p:txBody>
          </p:sp>
          <p:grpSp>
            <p:nvGrpSpPr>
              <p:cNvPr id="76" name="Groupe 75"/>
              <p:cNvGrpSpPr/>
              <p:nvPr/>
            </p:nvGrpSpPr>
            <p:grpSpPr>
              <a:xfrm>
                <a:off x="2406584" y="1727536"/>
                <a:ext cx="3600124" cy="3240000"/>
                <a:chOff x="2406584" y="1727536"/>
                <a:chExt cx="3600124" cy="3240000"/>
              </a:xfrm>
            </p:grpSpPr>
            <p:grpSp>
              <p:nvGrpSpPr>
                <p:cNvPr id="77" name="Groupe 76"/>
                <p:cNvGrpSpPr>
                  <a:grpSpLocks noChangeAspect="1"/>
                </p:cNvGrpSpPr>
                <p:nvPr/>
              </p:nvGrpSpPr>
              <p:grpSpPr>
                <a:xfrm>
                  <a:off x="2406584" y="1727536"/>
                  <a:ext cx="3600124" cy="3240000"/>
                  <a:chOff x="395821" y="2493056"/>
                  <a:chExt cx="3600124" cy="3240000"/>
                </a:xfrm>
              </p:grpSpPr>
              <p:sp>
                <p:nvSpPr>
                  <p:cNvPr id="79" name="Arc 78"/>
                  <p:cNvSpPr/>
                  <p:nvPr/>
                </p:nvSpPr>
                <p:spPr>
                  <a:xfrm>
                    <a:off x="794759" y="2493056"/>
                    <a:ext cx="1256961" cy="3240000"/>
                  </a:xfrm>
                  <a:prstGeom prst="arc">
                    <a:avLst>
                      <a:gd name="adj1" fmla="val 16200000"/>
                      <a:gd name="adj2" fmla="val 1858820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>
                  <a:xfrm>
                    <a:off x="395821" y="3039359"/>
                    <a:ext cx="1260000" cy="2160000"/>
                  </a:xfrm>
                  <a:prstGeom prst="arc">
                    <a:avLst>
                      <a:gd name="adj1" fmla="val 16200000"/>
                      <a:gd name="adj2" fmla="val 19371743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81" name="Arc 80"/>
                  <p:cNvSpPr/>
                  <p:nvPr/>
                </p:nvSpPr>
                <p:spPr>
                  <a:xfrm flipH="1">
                    <a:off x="2339752" y="2493056"/>
                    <a:ext cx="1260000" cy="3240000"/>
                  </a:xfrm>
                  <a:prstGeom prst="arc">
                    <a:avLst>
                      <a:gd name="adj1" fmla="val 16200000"/>
                      <a:gd name="adj2" fmla="val 1859401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>
                  <a:xfrm flipH="1">
                    <a:off x="2735945" y="3033056"/>
                    <a:ext cx="1260000" cy="2160000"/>
                  </a:xfrm>
                  <a:prstGeom prst="arc">
                    <a:avLst>
                      <a:gd name="adj1" fmla="val 16200000"/>
                      <a:gd name="adj2" fmla="val 19470835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83" name="Arc 82"/>
                  <p:cNvSpPr/>
                  <p:nvPr/>
                </p:nvSpPr>
                <p:spPr>
                  <a:xfrm rot="10800000">
                    <a:off x="2375821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69315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84" name="Arc 83"/>
                  <p:cNvSpPr/>
                  <p:nvPr/>
                </p:nvSpPr>
                <p:spPr>
                  <a:xfrm rot="10800000" flipH="1">
                    <a:off x="752845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49670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00">
                      <a:solidFill>
                        <a:srgbClr val="169FBA"/>
                      </a:solidFill>
                    </a:endParaRPr>
                  </a:p>
                </p:txBody>
              </p:sp>
              <p:cxnSp>
                <p:nvCxnSpPr>
                  <p:cNvPr id="85" name="Connecteur droit avec flèche 84"/>
                  <p:cNvCxnSpPr>
                    <a:stCxn id="86" idx="4"/>
                  </p:cNvCxnSpPr>
                  <p:nvPr/>
                </p:nvCxnSpPr>
                <p:spPr>
                  <a:xfrm>
                    <a:off x="2192814" y="4833055"/>
                    <a:ext cx="0" cy="900001"/>
                  </a:xfrm>
                  <a:prstGeom prst="straightConnector1">
                    <a:avLst/>
                  </a:prstGeom>
                  <a:ln w="31750">
                    <a:solidFill>
                      <a:srgbClr val="6F194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Ellipse 85"/>
                  <p:cNvSpPr/>
                  <p:nvPr/>
                </p:nvSpPr>
                <p:spPr>
                  <a:xfrm>
                    <a:off x="1472814" y="3393055"/>
                    <a:ext cx="1440000" cy="144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6F194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400" dirty="0" smtClean="0">
                        <a:solidFill>
                          <a:srgbClr val="169FBA"/>
                        </a:solidFill>
                      </a:rPr>
                      <a:t>FLI</a:t>
                    </a:r>
                    <a:endParaRPr lang="fr-FR" sz="1400" dirty="0">
                      <a:solidFill>
                        <a:srgbClr val="169FBA"/>
                      </a:solidFill>
                    </a:endParaRPr>
                  </a:p>
                </p:txBody>
              </p:sp>
            </p:grpSp>
            <p:pic>
              <p:nvPicPr>
                <p:cNvPr id="78" name="Image 7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5917" y="2952408"/>
                  <a:ext cx="982814" cy="790253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Accolade ouvrante 60"/>
            <p:cNvSpPr/>
            <p:nvPr/>
          </p:nvSpPr>
          <p:spPr>
            <a:xfrm rot="10800000">
              <a:off x="6948264" y="1700808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2" name="Accolade ouvrante 61"/>
            <p:cNvSpPr/>
            <p:nvPr/>
          </p:nvSpPr>
          <p:spPr>
            <a:xfrm rot="10800000">
              <a:off x="6948265" y="3670180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389844" y="2470143"/>
              <a:ext cx="1020390" cy="31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169FBA"/>
                  </a:solidFill>
                </a:rPr>
                <a:t>Your</a:t>
              </a:r>
              <a:r>
                <a:rPr lang="fr-FR" sz="1400" dirty="0" smtClean="0">
                  <a:solidFill>
                    <a:srgbClr val="169FBA"/>
                  </a:solidFill>
                </a:rPr>
                <a:t> </a:t>
              </a:r>
              <a:r>
                <a:rPr lang="fr-FR" sz="1400" dirty="0" err="1" smtClean="0">
                  <a:solidFill>
                    <a:srgbClr val="169FBA"/>
                  </a:solidFill>
                </a:rPr>
                <a:t>needs</a:t>
              </a:r>
              <a:endParaRPr lang="fr-FR" sz="1400" dirty="0">
                <a:solidFill>
                  <a:srgbClr val="169FBA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7389847" y="4439512"/>
              <a:ext cx="1274386" cy="31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169FBA"/>
                  </a:solidFill>
                </a:rPr>
                <a:t>Our </a:t>
              </a:r>
              <a:r>
                <a:rPr lang="fr-FR" sz="1400" dirty="0" err="1" smtClean="0">
                  <a:solidFill>
                    <a:srgbClr val="169FBA"/>
                  </a:solidFill>
                </a:rPr>
                <a:t>offer</a:t>
              </a:r>
              <a:endParaRPr lang="fr-FR" sz="1400" dirty="0">
                <a:solidFill>
                  <a:srgbClr val="169FBA"/>
                </a:solidFill>
              </a:endParaRPr>
            </a:p>
          </p:txBody>
        </p:sp>
      </p:grpSp>
      <p:sp>
        <p:nvSpPr>
          <p:cNvPr id="2" name="Rectangle à coins arrondis 1"/>
          <p:cNvSpPr/>
          <p:nvPr/>
        </p:nvSpPr>
        <p:spPr>
          <a:xfrm>
            <a:off x="166810" y="1846854"/>
            <a:ext cx="4049512" cy="2766005"/>
          </a:xfrm>
          <a:prstGeom prst="roundRect">
            <a:avLst/>
          </a:prstGeom>
          <a:ln>
            <a:gradFill flip="none" rotWithShape="1">
              <a:gsLst>
                <a:gs pos="0">
                  <a:srgbClr val="711D49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711D49"/>
                </a:gs>
              </a:gsLst>
              <a:lin ang="27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Gathering </a:t>
            </a:r>
            <a:r>
              <a:rPr lang="en-US" sz="1400" dirty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its banner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French network </a:t>
            </a:r>
            <a:r>
              <a:rPr lang="en-US" sz="1400" dirty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biomedical imaging research, France Life Imaging has become the essential point </a:t>
            </a:r>
            <a:r>
              <a:rPr lang="en-US" sz="1400" dirty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access to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field.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a thorough knowledge </a:t>
            </a:r>
            <a:r>
              <a:rPr lang="en-US" sz="1400" dirty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 </a:t>
            </a:r>
            <a:r>
              <a:rPr lang="en-US" sz="1400" dirty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 research environment, the involvement of experts and key opinion leaders and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comprehensive </a:t>
            </a:r>
            <a:r>
              <a:rPr lang="en-US" sz="1400" dirty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of the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sector, FLI helps its partners </a:t>
            </a:r>
            <a:r>
              <a:rPr lang="fr-FR" sz="1400" dirty="0" err="1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</a:t>
            </a:r>
            <a:r>
              <a:rPr lang="fr-FR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400" dirty="0" err="1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fr-FR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relevant </a:t>
            </a:r>
            <a:r>
              <a:rPr lang="fr-FR" sz="1400" dirty="0" err="1" smtClean="0">
                <a:solidFill>
                  <a:srgbClr val="058E9E"/>
                </a:solidFill>
              </a:rPr>
              <a:t>answer</a:t>
            </a:r>
            <a:r>
              <a:rPr lang="fr-FR" sz="1400" dirty="0" smtClean="0">
                <a:solidFill>
                  <a:srgbClr val="058E9E"/>
                </a:solidFill>
              </a:rPr>
              <a:t> to </a:t>
            </a:r>
            <a:r>
              <a:rPr lang="fr-FR" sz="1400" dirty="0" err="1" smtClean="0">
                <a:solidFill>
                  <a:srgbClr val="058E9E"/>
                </a:solidFill>
              </a:rPr>
              <a:t>their</a:t>
            </a:r>
            <a:r>
              <a:rPr lang="fr-FR" sz="1400" dirty="0" smtClean="0">
                <a:solidFill>
                  <a:srgbClr val="058E9E"/>
                </a:solidFill>
              </a:rPr>
              <a:t> </a:t>
            </a:r>
            <a:r>
              <a:rPr lang="fr-FR" sz="1400" dirty="0" err="1" smtClean="0">
                <a:solidFill>
                  <a:srgbClr val="058E9E"/>
                </a:solidFill>
              </a:rPr>
              <a:t>needs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7" name="Rectangle 86"/>
          <p:cNvSpPr/>
          <p:nvPr/>
        </p:nvSpPr>
        <p:spPr>
          <a:xfrm>
            <a:off x="0" y="10400773"/>
            <a:ext cx="7559675" cy="29104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355901" y="1961530"/>
            <a:ext cx="3011377" cy="2395428"/>
            <a:chOff x="4355901" y="1961530"/>
            <a:chExt cx="3011377" cy="2395428"/>
          </a:xfrm>
        </p:grpSpPr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71122" y="1961530"/>
              <a:ext cx="2980934" cy="1881017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4355901" y="3833738"/>
              <a:ext cx="3011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58E9E"/>
                  </a:solidFill>
                </a:rPr>
                <a:t>A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comprehensive</a:t>
              </a:r>
              <a:r>
                <a:rPr lang="fr-FR" sz="1400" dirty="0" smtClean="0">
                  <a:solidFill>
                    <a:srgbClr val="058E9E"/>
                  </a:solidFill>
                </a:rPr>
                <a:t> service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offer</a:t>
              </a:r>
              <a:r>
                <a:rPr lang="fr-FR" sz="1400" dirty="0" smtClean="0">
                  <a:solidFill>
                    <a:srgbClr val="058E9E"/>
                  </a:solidFill>
                </a:rPr>
                <a:t> in</a:t>
              </a:r>
            </a:p>
            <a:p>
              <a:pPr algn="ctr"/>
              <a:r>
                <a:rPr lang="fr-FR" sz="1400" dirty="0" smtClean="0">
                  <a:solidFill>
                    <a:srgbClr val="058E9E"/>
                  </a:solidFill>
                </a:rPr>
                <a:t>in-vivo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imaging</a:t>
              </a:r>
              <a:r>
                <a:rPr lang="fr-FR" sz="1400" dirty="0" smtClean="0">
                  <a:solidFill>
                    <a:srgbClr val="058E9E"/>
                  </a:solidFill>
                </a:rPr>
                <a:t> to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answer</a:t>
              </a:r>
              <a:r>
                <a:rPr lang="fr-FR" sz="1400" dirty="0" smtClean="0">
                  <a:solidFill>
                    <a:srgbClr val="058E9E"/>
                  </a:solidFill>
                </a:rPr>
                <a:t>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your</a:t>
              </a:r>
              <a:r>
                <a:rPr lang="fr-FR" sz="1400" dirty="0" smtClean="0">
                  <a:solidFill>
                    <a:srgbClr val="058E9E"/>
                  </a:solidFill>
                </a:rPr>
                <a:t>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needs</a:t>
              </a:r>
              <a:endParaRPr lang="fr-FR" sz="1400" dirty="0">
                <a:solidFill>
                  <a:srgbClr val="058E9E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66810" y="8442250"/>
            <a:ext cx="7212865" cy="1728192"/>
            <a:chOff x="166810" y="8328867"/>
            <a:chExt cx="7212865" cy="1728192"/>
          </a:xfrm>
        </p:grpSpPr>
        <p:graphicFrame>
          <p:nvGraphicFramePr>
            <p:cNvPr id="96" name="Diagramme 95"/>
            <p:cNvGraphicFramePr/>
            <p:nvPr>
              <p:extLst>
                <p:ext uri="{D42A27DB-BD31-4B8C-83A1-F6EECF244321}">
                  <p14:modId xmlns:p14="http://schemas.microsoft.com/office/powerpoint/2010/main" val="1534563465"/>
                </p:ext>
              </p:extLst>
            </p:nvPr>
          </p:nvGraphicFramePr>
          <p:xfrm>
            <a:off x="166810" y="8750488"/>
            <a:ext cx="7212865" cy="644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pic>
          <p:nvPicPr>
            <p:cNvPr id="97" name="Image 9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187" y="9625245"/>
              <a:ext cx="576509" cy="360000"/>
            </a:xfrm>
            <a:prstGeom prst="rect">
              <a:avLst/>
            </a:prstGeom>
          </p:spPr>
        </p:pic>
        <p:sp>
          <p:nvSpPr>
            <p:cNvPr id="98" name="Trapèze 14"/>
            <p:cNvSpPr/>
            <p:nvPr/>
          </p:nvSpPr>
          <p:spPr>
            <a:xfrm flipV="1">
              <a:off x="166810" y="9553430"/>
              <a:ext cx="5511239" cy="503629"/>
            </a:xfrm>
            <a:custGeom>
              <a:avLst/>
              <a:gdLst>
                <a:gd name="connsiteX0" fmla="*/ 0 w 2776600"/>
                <a:gd name="connsiteY0" fmla="*/ 0 h 510144"/>
                <a:gd name="connsiteX1" fmla="*/ 2776600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  <a:gd name="connsiteX0" fmla="*/ 0 w 2776600"/>
                <a:gd name="connsiteY0" fmla="*/ 0 h 510144"/>
                <a:gd name="connsiteX1" fmla="*/ 1666257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6600" h="510144">
                  <a:moveTo>
                    <a:pt x="0" y="0"/>
                  </a:moveTo>
                  <a:lnTo>
                    <a:pt x="1666257" y="0"/>
                  </a:lnTo>
                  <a:lnTo>
                    <a:pt x="2776600" y="510144"/>
                  </a:lnTo>
                  <a:lnTo>
                    <a:pt x="0" y="5101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6F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1497" y="8328867"/>
              <a:ext cx="4203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58E9E"/>
                  </a:solidFill>
                </a:rPr>
                <a:t>FLI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positioning</a:t>
              </a:r>
              <a:r>
                <a:rPr lang="fr-FR" sz="1400" dirty="0" smtClean="0">
                  <a:solidFill>
                    <a:srgbClr val="058E9E"/>
                  </a:solidFill>
                </a:rPr>
                <a:t> </a:t>
              </a:r>
              <a:r>
                <a:rPr lang="fr-FR" sz="1400" dirty="0" err="1">
                  <a:solidFill>
                    <a:srgbClr val="058E9E"/>
                  </a:solidFill>
                </a:rPr>
                <a:t>within</a:t>
              </a:r>
              <a:r>
                <a:rPr lang="fr-FR" sz="1400" dirty="0">
                  <a:solidFill>
                    <a:srgbClr val="058E9E"/>
                  </a:solidFill>
                </a:rPr>
                <a:t> the </a:t>
              </a:r>
              <a:r>
                <a:rPr lang="fr-FR" sz="1400" dirty="0" err="1">
                  <a:solidFill>
                    <a:srgbClr val="058E9E"/>
                  </a:solidFill>
                </a:rPr>
                <a:t>clinical</a:t>
              </a:r>
              <a:r>
                <a:rPr lang="fr-FR" sz="1400" dirty="0">
                  <a:solidFill>
                    <a:srgbClr val="058E9E"/>
                  </a:solidFill>
                </a:rPr>
                <a:t> </a:t>
              </a:r>
              <a:r>
                <a:rPr lang="fr-FR" sz="1400" dirty="0" err="1">
                  <a:solidFill>
                    <a:srgbClr val="058E9E"/>
                  </a:solidFill>
                </a:rPr>
                <a:t>research</a:t>
              </a:r>
              <a:r>
                <a:rPr lang="fr-FR" sz="1400" dirty="0">
                  <a:solidFill>
                    <a:srgbClr val="058E9E"/>
                  </a:solidFill>
                </a:rPr>
                <a:t> continuum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5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/>
          <p:cNvGrpSpPr>
            <a:grpSpLocks noChangeAspect="1"/>
          </p:cNvGrpSpPr>
          <p:nvPr/>
        </p:nvGrpSpPr>
        <p:grpSpPr>
          <a:xfrm>
            <a:off x="184634" y="1817514"/>
            <a:ext cx="3694691" cy="3694691"/>
            <a:chOff x="4788024" y="1550879"/>
            <a:chExt cx="4248000" cy="4248000"/>
          </a:xfrm>
        </p:grpSpPr>
        <p:sp>
          <p:nvSpPr>
            <p:cNvPr id="44" name="Ellipse 43"/>
            <p:cNvSpPr/>
            <p:nvPr/>
          </p:nvSpPr>
          <p:spPr>
            <a:xfrm rot="18900000">
              <a:off x="4860024" y="1622879"/>
              <a:ext cx="4104000" cy="4104000"/>
            </a:xfrm>
            <a:prstGeom prst="ellipse">
              <a:avLst/>
            </a:prstGeom>
            <a:solidFill>
              <a:srgbClr val="0084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b" anchorCtr="0" forceAA="0" compatLnSpc="1">
              <a:prstTxWarp prst="textButton">
                <a:avLst/>
              </a:prstTxWarp>
              <a:noAutofit/>
            </a:bodyPr>
            <a:lstStyle/>
            <a:p>
              <a:pPr algn="ctr"/>
              <a:r>
                <a:rPr lang="fr-FR" sz="1100" dirty="0" err="1" smtClean="0"/>
                <a:t>Cardiology</a:t>
              </a:r>
              <a:r>
                <a:rPr lang="fr-FR" sz="1100" dirty="0" smtClean="0"/>
                <a:t> </a:t>
              </a:r>
              <a:r>
                <a:rPr lang="fr-FR" sz="1100" dirty="0"/>
                <a:t>– </a:t>
              </a:r>
              <a:r>
                <a:rPr lang="fr-FR" sz="1100" dirty="0" err="1"/>
                <a:t>Metabolism</a:t>
              </a:r>
              <a:endParaRPr lang="fr-FR" sz="1100" dirty="0"/>
            </a:p>
            <a:p>
              <a:pPr algn="ctr"/>
              <a:r>
                <a:rPr lang="fr-FR" sz="1100" dirty="0" smtClean="0"/>
                <a:t>   </a:t>
              </a:r>
              <a:r>
                <a:rPr lang="fr-FR" sz="1100" dirty="0" err="1" smtClean="0"/>
                <a:t>Oncology</a:t>
              </a:r>
              <a:r>
                <a:rPr lang="fr-FR" sz="1100" dirty="0" smtClean="0"/>
                <a:t> </a:t>
              </a:r>
              <a:r>
                <a:rPr lang="fr-FR" sz="1100" dirty="0"/>
                <a:t>– </a:t>
              </a:r>
              <a:r>
                <a:rPr lang="fr-FR" sz="1100" dirty="0" err="1"/>
                <a:t>Neurology</a:t>
              </a:r>
              <a:endParaRPr lang="fr-FR" sz="1100" dirty="0"/>
            </a:p>
            <a:p>
              <a:pPr algn="ctr"/>
              <a:endParaRPr lang="fr-FR" sz="400" dirty="0"/>
            </a:p>
            <a:p>
              <a:pPr algn="ctr"/>
              <a:r>
                <a:rPr lang="fr-FR" sz="1400" b="1" dirty="0" smtClean="0"/>
                <a:t>   </a:t>
              </a:r>
              <a:r>
                <a:rPr lang="fr-FR" sz="1400" b="1" dirty="0" err="1" smtClean="0"/>
                <a:t>Therapeutic</a:t>
              </a:r>
              <a:r>
                <a:rPr lang="fr-FR" sz="1400" b="1" dirty="0" smtClean="0"/>
                <a:t> </a:t>
              </a:r>
              <a:r>
                <a:rPr lang="fr-FR" sz="1400" b="1" dirty="0"/>
                <a:t>areas</a:t>
              </a:r>
            </a:p>
            <a:p>
              <a:pPr algn="ctr"/>
              <a:endParaRPr lang="fr-FR" sz="1100" dirty="0"/>
            </a:p>
            <a:p>
              <a:pPr algn="ctr"/>
              <a:endParaRPr lang="fr-FR" sz="1100" dirty="0"/>
            </a:p>
            <a:p>
              <a:pPr algn="ctr"/>
              <a:endParaRPr lang="fr-FR" sz="1100" dirty="0"/>
            </a:p>
            <a:p>
              <a:pPr algn="ctr"/>
              <a:endParaRPr lang="fr-FR" sz="1100" dirty="0"/>
            </a:p>
            <a:p>
              <a:pPr algn="ctr"/>
              <a:r>
                <a:rPr lang="fr-FR" sz="1400" b="1" dirty="0"/>
                <a:t>Engineering</a:t>
              </a:r>
            </a:p>
            <a:p>
              <a:pPr algn="ctr"/>
              <a:endParaRPr lang="fr-FR" sz="400" dirty="0"/>
            </a:p>
            <a:p>
              <a:pPr algn="ctr"/>
              <a:r>
                <a:rPr lang="fr-FR" sz="1100" dirty="0" smtClean="0"/>
                <a:t>Instrumentation </a:t>
              </a:r>
              <a:r>
                <a:rPr lang="fr-FR" sz="1100" dirty="0"/>
                <a:t>and detectors</a:t>
              </a:r>
            </a:p>
            <a:p>
              <a:pPr algn="ctr"/>
              <a:r>
                <a:rPr lang="fr-FR" sz="1100" dirty="0" smtClean="0"/>
                <a:t>    </a:t>
              </a:r>
              <a:r>
                <a:rPr lang="fr-FR" sz="1100" dirty="0" err="1" smtClean="0"/>
                <a:t>Modelling</a:t>
              </a:r>
              <a:r>
                <a:rPr lang="fr-FR" sz="1100" dirty="0" smtClean="0"/>
                <a:t> </a:t>
              </a:r>
              <a:r>
                <a:rPr lang="fr-FR" sz="1100" dirty="0"/>
                <a:t>– MRI </a:t>
              </a:r>
              <a:r>
                <a:rPr lang="fr-FR" sz="1100" dirty="0" err="1" smtClean="0"/>
                <a:t>sequences</a:t>
              </a:r>
              <a:endParaRPr lang="fr-FR" sz="1100" dirty="0"/>
            </a:p>
          </p:txBody>
        </p:sp>
        <p:sp>
          <p:nvSpPr>
            <p:cNvPr id="45" name="Ellipse 44"/>
            <p:cNvSpPr/>
            <p:nvPr/>
          </p:nvSpPr>
          <p:spPr>
            <a:xfrm rot="2700000">
              <a:off x="4860024" y="1622879"/>
              <a:ext cx="4104000" cy="4104000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b" anchorCtr="0" forceAA="0" compatLnSpc="1">
              <a:prstTxWarp prst="textButton">
                <a:avLst/>
              </a:prstTxWarp>
              <a:noAutofit/>
            </a:bodyPr>
            <a:lstStyle/>
            <a:p>
              <a:pPr algn="ctr"/>
              <a:r>
                <a:rPr lang="fr-FR" sz="1100" dirty="0" err="1"/>
                <a:t>Treatment</a:t>
              </a:r>
              <a:r>
                <a:rPr lang="fr-FR" sz="1100" dirty="0"/>
                <a:t> - </a:t>
              </a:r>
              <a:r>
                <a:rPr lang="fr-FR" sz="1100" dirty="0" err="1"/>
                <a:t>Analysis</a:t>
              </a:r>
              <a:endParaRPr lang="fr-FR" sz="1100" dirty="0"/>
            </a:p>
            <a:p>
              <a:pPr algn="ctr"/>
              <a:r>
                <a:rPr lang="fr-FR" sz="1100" dirty="0"/>
                <a:t>Storage</a:t>
              </a:r>
            </a:p>
            <a:p>
              <a:pPr algn="ctr"/>
              <a:endParaRPr lang="fr-FR" sz="400" dirty="0"/>
            </a:p>
            <a:p>
              <a:pPr algn="ctr"/>
              <a:r>
                <a:rPr lang="fr-FR" sz="1400" b="1" dirty="0" smtClean="0"/>
                <a:t>  Data </a:t>
              </a:r>
              <a:r>
                <a:rPr lang="fr-FR" sz="1400" b="1" dirty="0"/>
                <a:t>and images</a:t>
              </a:r>
            </a:p>
            <a:p>
              <a:pPr algn="ctr"/>
              <a:endParaRPr lang="fr-FR" sz="1100" dirty="0"/>
            </a:p>
            <a:p>
              <a:pPr algn="ctr"/>
              <a:endParaRPr lang="fr-FR" sz="1100" dirty="0"/>
            </a:p>
            <a:p>
              <a:pPr algn="ctr"/>
              <a:endParaRPr lang="fr-FR" sz="1100" b="1" dirty="0"/>
            </a:p>
            <a:p>
              <a:pPr algn="ctr"/>
              <a:endParaRPr lang="fr-FR" sz="1100" b="1" dirty="0"/>
            </a:p>
            <a:p>
              <a:pPr algn="ctr"/>
              <a:r>
                <a:rPr lang="fr-FR" sz="1400" b="1" dirty="0" err="1"/>
                <a:t>Chemistry</a:t>
              </a:r>
              <a:endParaRPr lang="fr-FR" sz="1400" b="1" dirty="0"/>
            </a:p>
            <a:p>
              <a:pPr algn="ctr"/>
              <a:endParaRPr lang="fr-FR" sz="400" b="1" dirty="0"/>
            </a:p>
            <a:p>
              <a:pPr algn="ctr"/>
              <a:r>
                <a:rPr lang="fr-FR" sz="1100" dirty="0" err="1" smtClean="0"/>
                <a:t>Contrast</a:t>
              </a:r>
              <a:r>
                <a:rPr lang="fr-FR" sz="1100" dirty="0" smtClean="0"/>
                <a:t> </a:t>
              </a:r>
              <a:r>
                <a:rPr lang="fr-FR" sz="1100" dirty="0"/>
                <a:t>agents – </a:t>
              </a:r>
              <a:r>
                <a:rPr lang="fr-FR" sz="1100" dirty="0" err="1"/>
                <a:t>Radiochemistry</a:t>
              </a:r>
              <a:endParaRPr lang="fr-FR" sz="1100" dirty="0"/>
            </a:p>
            <a:p>
              <a:pPr algn="ctr"/>
              <a:r>
                <a:rPr lang="fr-FR" sz="1100" dirty="0" err="1"/>
                <a:t>vectorization</a:t>
              </a:r>
              <a:r>
                <a:rPr lang="fr-FR" sz="1100" dirty="0"/>
                <a:t> and </a:t>
              </a:r>
              <a:r>
                <a:rPr lang="fr-FR" sz="1100" dirty="0" err="1" smtClean="0"/>
                <a:t>targeting</a:t>
              </a:r>
              <a:endParaRPr lang="fr-FR" sz="1100" dirty="0"/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4788024" y="3332879"/>
              <a:ext cx="4248000" cy="684000"/>
              <a:chOff x="10076263" y="837043"/>
              <a:chExt cx="4248000" cy="684000"/>
            </a:xfrm>
          </p:grpSpPr>
          <p:sp>
            <p:nvSpPr>
              <p:cNvPr id="51" name="Triangle isocèle 50"/>
              <p:cNvSpPr/>
              <p:nvPr/>
            </p:nvSpPr>
            <p:spPr>
              <a:xfrm rot="16200000">
                <a:off x="12920263" y="117043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52" name="Triangle isocèle 51"/>
              <p:cNvSpPr/>
              <p:nvPr/>
            </p:nvSpPr>
            <p:spPr>
              <a:xfrm rot="5400000">
                <a:off x="10796263" y="117043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6570024" y="1550879"/>
              <a:ext cx="684000" cy="4248000"/>
              <a:chOff x="-1963991" y="1670991"/>
              <a:chExt cx="684000" cy="4248000"/>
            </a:xfrm>
          </p:grpSpPr>
          <p:sp>
            <p:nvSpPr>
              <p:cNvPr id="49" name="Triangle isocèle 48"/>
              <p:cNvSpPr/>
              <p:nvPr/>
            </p:nvSpPr>
            <p:spPr>
              <a:xfrm>
                <a:off x="-1963991" y="3794991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50" name="Triangle isocèle 49"/>
              <p:cNvSpPr/>
              <p:nvPr/>
            </p:nvSpPr>
            <p:spPr>
              <a:xfrm rot="10800000">
                <a:off x="-1963991" y="1670991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48" name="Ellipse 47"/>
            <p:cNvSpPr/>
            <p:nvPr/>
          </p:nvSpPr>
          <p:spPr>
            <a:xfrm>
              <a:off x="5922024" y="2684879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800" dirty="0" err="1"/>
                <a:t>Core</a:t>
              </a:r>
              <a:r>
                <a:rPr lang="fr-FR" sz="1800" dirty="0"/>
                <a:t> </a:t>
              </a:r>
              <a:r>
                <a:rPr lang="fr-FR" sz="1800" dirty="0" err="1" smtClean="0"/>
                <a:t>facility</a:t>
              </a:r>
              <a:endParaRPr lang="fr-FR" sz="1200" dirty="0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08"/>
          <a:stretch/>
        </p:blipFill>
        <p:spPr>
          <a:xfrm>
            <a:off x="5508029" y="0"/>
            <a:ext cx="1087336" cy="81464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5" y="0"/>
            <a:ext cx="2010126" cy="814649"/>
          </a:xfrm>
          <a:prstGeom prst="rect">
            <a:avLst/>
          </a:prstGeom>
        </p:spPr>
      </p:pic>
      <p:pic>
        <p:nvPicPr>
          <p:cNvPr id="1036" name="Picture 12" descr="https://www.francelifeimaging.fr/wp-content/uploads/2014/07/Cartographie_Coeur-1024x7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30" y="0"/>
            <a:ext cx="1076392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francelifeimaging.fr/wp-content/uploads/2015/01/US-crosseAorteDopple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5289"/>
          <a:stretch/>
        </p:blipFill>
        <p:spPr bwMode="auto">
          <a:xfrm>
            <a:off x="6442921" y="0"/>
            <a:ext cx="1116754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francelifeimaging.fr/wp-content/uploads/2014/07/Image-3-radiotherapie-1024x6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51" y="0"/>
            <a:ext cx="1245078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rancelifeimaging.fr/wp-content/uploads/2014/07/atlas_front-1024x97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82" y="0"/>
            <a:ext cx="852096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francelifeimaging.fr/wp-content/uploads/2016/04/SPCCT-fused-image-of-k-edge-gadolinium-and-standard-CT-axial-slice-of-a-rabit-abdomen-at-the-CERMEP.-Greater-amounts-of-gadolinium-contrast-are-shown-in-brighter-colo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7" y="0"/>
            <a:ext cx="814649" cy="8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ectangle à coins arrondis 130"/>
          <p:cNvSpPr/>
          <p:nvPr/>
        </p:nvSpPr>
        <p:spPr>
          <a:xfrm>
            <a:off x="4063919" y="1824530"/>
            <a:ext cx="3313714" cy="3719952"/>
          </a:xfrm>
          <a:prstGeom prst="roundRect">
            <a:avLst/>
          </a:prstGeom>
          <a:ln>
            <a:gradFill flip="none" rotWithShape="1">
              <a:gsLst>
                <a:gs pos="0">
                  <a:srgbClr val="711D49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711D49"/>
                </a:gs>
              </a:gsLst>
              <a:lin ang="8100000" scaled="1"/>
              <a:tileRect/>
            </a:gra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Grounded in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fleet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preclinical and clinical equipment backed by strong and multidisciplinary scientific and clinical expertise, FLI provides the academic, clinical and industrial communities with a full range of tailor-made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solidFill>
                  <a:srgbClr val="058E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 offer is built on a privileged access to the technologies and facilities, a support in setting up and developing projects and partnerships with the research teams, and training programs on the different aspects of biomedical imaging.</a:t>
            </a:r>
            <a:endParaRPr lang="fr-FR" sz="1400" dirty="0">
              <a:solidFill>
                <a:srgbClr val="058E9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0" y="10400773"/>
            <a:ext cx="7559675" cy="29104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95" name="Image 94" descr="FLI_Logotype_Coul_300dpi.ps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7885" y="755804"/>
            <a:ext cx="794374" cy="1012439"/>
          </a:xfrm>
          <a:prstGeom prst="rect">
            <a:avLst/>
          </a:prstGeom>
        </p:spPr>
      </p:pic>
      <p:pic>
        <p:nvPicPr>
          <p:cNvPr id="96" name="Image 95" descr="logopia Idex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5" y="843302"/>
            <a:ext cx="810701" cy="792344"/>
          </a:xfrm>
          <a:prstGeom prst="rect">
            <a:avLst/>
          </a:prstGeom>
        </p:spPr>
      </p:pic>
      <p:sp>
        <p:nvSpPr>
          <p:cNvPr id="97" name="Titre 1"/>
          <p:cNvSpPr txBox="1">
            <a:spLocks/>
          </p:cNvSpPr>
          <p:nvPr/>
        </p:nvSpPr>
        <p:spPr>
          <a:xfrm>
            <a:off x="537525" y="991067"/>
            <a:ext cx="6395133" cy="538415"/>
          </a:xfrm>
          <a:prstGeom prst="rect">
            <a:avLst/>
          </a:prstGeom>
        </p:spPr>
        <p:txBody>
          <a:bodyPr vert="horz" lIns="590683" tIns="295341" rIns="590683" bIns="295341" rtlCol="0" anchor="ctr">
            <a:noAutofit/>
          </a:bodyPr>
          <a:lstStyle>
            <a:lvl1pPr algn="ctr" defTabSz="722295" rtl="0" eaLnBrk="1" latinLnBrk="0" hangingPunct="1">
              <a:spcBef>
                <a:spcPct val="0"/>
              </a:spcBef>
              <a:buNone/>
              <a:defRPr sz="3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58E9E"/>
                </a:solidFill>
              </a:rPr>
              <a:t>France Life Imaging, </a:t>
            </a:r>
            <a:r>
              <a:rPr lang="en-US" sz="2000" dirty="0" smtClean="0">
                <a:solidFill>
                  <a:srgbClr val="058E9E"/>
                </a:solidFill>
              </a:rPr>
              <a:t>your access to the </a:t>
            </a:r>
            <a:r>
              <a:rPr lang="en-US" sz="2000" dirty="0">
                <a:solidFill>
                  <a:srgbClr val="058E9E"/>
                </a:solidFill>
              </a:rPr>
              <a:t>French </a:t>
            </a:r>
            <a:r>
              <a:rPr lang="en-US" sz="2000" dirty="0" smtClean="0">
                <a:solidFill>
                  <a:srgbClr val="058E9E"/>
                </a:solidFill>
              </a:rPr>
              <a:t>biomedical </a:t>
            </a:r>
            <a:r>
              <a:rPr lang="en-US" sz="2000" dirty="0">
                <a:solidFill>
                  <a:srgbClr val="058E9E"/>
                </a:solidFill>
              </a:rPr>
              <a:t>imaging research</a:t>
            </a:r>
            <a:endParaRPr lang="fr-FR" sz="2000" dirty="0">
              <a:solidFill>
                <a:srgbClr val="058E9E"/>
              </a:solidFill>
            </a:endParaRPr>
          </a:p>
        </p:txBody>
      </p:sp>
      <p:graphicFrame>
        <p:nvGraphicFramePr>
          <p:cNvPr id="98" name="Tableau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13504"/>
              </p:ext>
            </p:extLst>
          </p:nvPr>
        </p:nvGraphicFramePr>
        <p:xfrm>
          <a:off x="1248516" y="5705946"/>
          <a:ext cx="541164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676"/>
                <a:gridCol w="3429965"/>
              </a:tblGrid>
              <a:tr h="21818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651"/>
                        </a:buClr>
                        <a:buSzTx/>
                        <a:buFont typeface="Calibri" panose="020F0502020204030204" pitchFamily="34" charset="0"/>
                        <a:buChar char="❶"/>
                        <a:tabLst/>
                        <a:defRPr/>
                      </a:pP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Molecular</a:t>
                      </a: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7587F"/>
                        </a:buClr>
                        <a:buSzTx/>
                        <a:buFont typeface="Calibri" panose="020F0502020204030204" pitchFamily="34" charset="0"/>
                        <a:buChar char="❷"/>
                        <a:tabLst/>
                        <a:defRPr/>
                      </a:pP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Instrumentation and </a:t>
                      </a: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endParaRPr lang="fr-FR" sz="12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18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CBCE"/>
                        </a:buClr>
                        <a:buSzTx/>
                        <a:buFont typeface="Calibri" panose="020F0502020204030204" pitchFamily="34" charset="0"/>
                        <a:buChar char="❸"/>
                        <a:tabLst/>
                        <a:defRPr/>
                      </a:pP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Interventional</a:t>
                      </a: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endParaRPr lang="fr-FR" sz="12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F59"/>
                        </a:buClr>
                        <a:buSzTx/>
                        <a:buFont typeface="Calibri" panose="020F0502020204030204" pitchFamily="34" charset="0"/>
                        <a:buChar char="❹"/>
                        <a:tabLst/>
                        <a:defRPr/>
                      </a:pP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 </a:t>
                      </a: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multimodality</a:t>
                      </a: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image </a:t>
                      </a:r>
                      <a:r>
                        <a:rPr lang="fr-FR" sz="1200" b="0" i="0" kern="1200" dirty="0" err="1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endParaRPr lang="fr-FR" sz="1200" b="0" i="0" kern="1200" dirty="0" smtClean="0">
                        <a:solidFill>
                          <a:srgbClr val="169FB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82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A8B3A"/>
                        </a:buClr>
                        <a:buSzTx/>
                        <a:buFont typeface="Calibri" panose="020F0502020204030204" pitchFamily="34" charset="0"/>
                        <a:buChar char="❺"/>
                        <a:tabLst/>
                        <a:defRPr/>
                      </a:pP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7B91"/>
                        </a:buClr>
                        <a:buSzTx/>
                        <a:buFont typeface="Calibri" panose="020F0502020204030204" pitchFamily="34" charset="0"/>
                        <a:buChar char="❻"/>
                        <a:tabLst/>
                        <a:defRPr/>
                      </a:pPr>
                      <a:r>
                        <a:rPr lang="fr-FR" sz="1200" b="0" i="0" kern="1200" dirty="0" smtClean="0">
                          <a:solidFill>
                            <a:srgbClr val="169FB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ZoneTexte 99"/>
          <p:cNvSpPr txBox="1"/>
          <p:nvPr/>
        </p:nvSpPr>
        <p:spPr>
          <a:xfrm>
            <a:off x="4434297" y="10023049"/>
            <a:ext cx="29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http://</a:t>
            </a:r>
            <a:r>
              <a:rPr lang="fr-FR" sz="1600" b="1" dirty="0" err="1">
                <a:solidFill>
                  <a:schemeClr val="accent5">
                    <a:lumMod val="50000"/>
                  </a:schemeClr>
                </a:solidFill>
              </a:rPr>
              <a:t>www.francelifeimaging.fr</a:t>
            </a:r>
            <a:endParaRPr lang="fr-FR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91481" y="6706200"/>
            <a:ext cx="3904380" cy="3403028"/>
            <a:chOff x="163489" y="6706200"/>
            <a:chExt cx="3904380" cy="3403028"/>
          </a:xfrm>
        </p:grpSpPr>
        <p:graphicFrame>
          <p:nvGraphicFramePr>
            <p:cNvPr id="115" name="Graphique 1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1691308"/>
                </p:ext>
              </p:extLst>
            </p:nvPr>
          </p:nvGraphicFramePr>
          <p:xfrm>
            <a:off x="163489" y="6706200"/>
            <a:ext cx="3904380" cy="3041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16" name="Rectangle 115"/>
            <p:cNvSpPr/>
            <p:nvPr/>
          </p:nvSpPr>
          <p:spPr>
            <a:xfrm rot="18900000">
              <a:off x="435010" y="9655381"/>
              <a:ext cx="398682" cy="276999"/>
            </a:xfrm>
            <a:prstGeom prst="rect">
              <a:avLst/>
            </a:prstGeom>
          </p:spPr>
          <p:txBody>
            <a:bodyPr vert="horz" wrap="non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smtClean="0">
                  <a:solidFill>
                    <a:srgbClr val="169FBA"/>
                  </a:solidFill>
                </a:rPr>
                <a:t>MRI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 rot="18900000">
              <a:off x="705935" y="9722121"/>
              <a:ext cx="587450" cy="276999"/>
            </a:xfrm>
            <a:prstGeom prst="rect">
              <a:avLst/>
            </a:prstGeom>
          </p:spPr>
          <p:txBody>
            <a:bodyPr vert="horz" wrap="non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smtClean="0">
                  <a:solidFill>
                    <a:srgbClr val="169FBA"/>
                  </a:solidFill>
                </a:rPr>
                <a:t>Optical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 rot="18900000">
              <a:off x="1102080" y="9736992"/>
              <a:ext cx="629513" cy="276999"/>
            </a:xfrm>
            <a:prstGeom prst="rect">
              <a:avLst/>
            </a:prstGeom>
          </p:spPr>
          <p:txBody>
            <a:bodyPr vert="horz" wrap="non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err="1" smtClean="0">
                  <a:solidFill>
                    <a:srgbClr val="169FBA"/>
                  </a:solidFill>
                </a:rPr>
                <a:t>Nuclear</a:t>
              </a:r>
              <a:endParaRPr lang="fr-FR" sz="1200" dirty="0" smtClean="0">
                <a:solidFill>
                  <a:srgbClr val="169FBA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8900000">
              <a:off x="1304208" y="9832229"/>
              <a:ext cx="898882" cy="276999"/>
            </a:xfrm>
            <a:prstGeom prst="rect">
              <a:avLst/>
            </a:prstGeom>
          </p:spPr>
          <p:txBody>
            <a:bodyPr vert="horz" wrap="non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err="1" smtClean="0">
                  <a:solidFill>
                    <a:srgbClr val="169FBA"/>
                  </a:solidFill>
                </a:rPr>
                <a:t>Ultrasounds</a:t>
              </a:r>
              <a:endParaRPr lang="fr-FR" sz="1200" dirty="0" smtClean="0">
                <a:solidFill>
                  <a:srgbClr val="169FBA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18900000">
              <a:off x="1859779" y="9781063"/>
              <a:ext cx="754164" cy="276999"/>
            </a:xfrm>
            <a:prstGeom prst="rect">
              <a:avLst/>
            </a:prstGeom>
          </p:spPr>
          <p:txBody>
            <a:bodyPr vert="horz" wrap="non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smtClean="0">
                  <a:solidFill>
                    <a:srgbClr val="169FBA"/>
                  </a:solidFill>
                </a:rPr>
                <a:t>MEG/EEG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 rot="18900000">
              <a:off x="2490773" y="9698658"/>
              <a:ext cx="521086" cy="276999"/>
            </a:xfrm>
            <a:prstGeom prst="rect">
              <a:avLst/>
            </a:prstGeom>
          </p:spPr>
          <p:txBody>
            <a:bodyPr vert="horz" wrap="non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smtClean="0">
                  <a:solidFill>
                    <a:srgbClr val="169FBA"/>
                  </a:solidFill>
                </a:rPr>
                <a:t>X-rays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 rot="18900000">
              <a:off x="2571495" y="9823138"/>
              <a:ext cx="873169" cy="276999"/>
            </a:xfrm>
            <a:prstGeom prst="rect">
              <a:avLst/>
            </a:prstGeom>
          </p:spPr>
          <p:txBody>
            <a:bodyPr vert="horz" wrap="non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smtClean="0">
                  <a:solidFill>
                    <a:srgbClr val="169FBA"/>
                  </a:solidFill>
                </a:rPr>
                <a:t>Multimodal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 rot="18900000">
              <a:off x="3092399" y="9782462"/>
              <a:ext cx="758120" cy="276999"/>
            </a:xfrm>
            <a:prstGeom prst="rect">
              <a:avLst/>
            </a:prstGeom>
          </p:spPr>
          <p:txBody>
            <a:bodyPr vert="horz" wrap="square" lIns="72000" rIns="72000">
              <a:spAutoFit/>
            </a:bodyPr>
            <a:lstStyle/>
            <a:p>
              <a:pPr algn="r"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200" dirty="0" err="1" smtClean="0">
                  <a:solidFill>
                    <a:srgbClr val="169FBA"/>
                  </a:solidFill>
                </a:rPr>
                <a:t>Others</a:t>
              </a:r>
              <a:endParaRPr lang="fr-FR" sz="1200" dirty="0" smtClean="0">
                <a:solidFill>
                  <a:srgbClr val="169FBA"/>
                </a:solidFill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2775296" y="7672370"/>
              <a:ext cx="938179" cy="542822"/>
              <a:chOff x="2267669" y="4258207"/>
              <a:chExt cx="726509" cy="420352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2360947" y="4258207"/>
                <a:ext cx="484618" cy="214503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rgbClr val="20A3B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 err="1" smtClean="0">
                    <a:solidFill>
                      <a:srgbClr val="169FBA"/>
                    </a:solidFill>
                  </a:rPr>
                  <a:t>Clinical</a:t>
                </a:r>
                <a:endParaRPr lang="fr-FR" sz="1200" dirty="0" smtClean="0">
                  <a:solidFill>
                    <a:srgbClr val="169FBA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267669" y="4296770"/>
                <a:ext cx="108000" cy="108000"/>
              </a:xfrm>
              <a:prstGeom prst="rect">
                <a:avLst/>
              </a:prstGeom>
              <a:solidFill>
                <a:srgbClr val="6F1945"/>
              </a:solidFill>
              <a:ln>
                <a:solidFill>
                  <a:srgbClr val="6F19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267669" y="4519817"/>
                <a:ext cx="108000" cy="108000"/>
              </a:xfrm>
              <a:prstGeom prst="rect">
                <a:avLst/>
              </a:prstGeom>
              <a:solidFill>
                <a:srgbClr val="237B91"/>
              </a:solidFill>
              <a:ln>
                <a:solidFill>
                  <a:srgbClr val="237B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360947" y="4464056"/>
                <a:ext cx="633231" cy="214503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rgbClr val="20A3B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 err="1" smtClean="0">
                    <a:solidFill>
                      <a:srgbClr val="169FBA"/>
                    </a:solidFill>
                  </a:rPr>
                  <a:t>Preclinical</a:t>
                </a:r>
                <a:endParaRPr lang="fr-FR" sz="1200" dirty="0" smtClean="0">
                  <a:solidFill>
                    <a:srgbClr val="169FBA"/>
                  </a:solidFill>
                </a:endParaRP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318861" y="6771572"/>
              <a:ext cx="3593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58E9E"/>
                  </a:solidFill>
                </a:rPr>
                <a:t>A </a:t>
              </a:r>
              <a:r>
                <a:rPr lang="fr-FR" sz="1400" dirty="0" err="1">
                  <a:solidFill>
                    <a:srgbClr val="058E9E"/>
                  </a:solidFill>
                </a:rPr>
                <a:t>cutting-edge</a:t>
              </a:r>
              <a:r>
                <a:rPr lang="fr-FR" sz="1400" dirty="0">
                  <a:solidFill>
                    <a:srgbClr val="058E9E"/>
                  </a:solidFill>
                </a:rPr>
                <a:t> </a:t>
              </a:r>
              <a:r>
                <a:rPr lang="fr-FR" sz="1400" dirty="0" err="1">
                  <a:solidFill>
                    <a:srgbClr val="058E9E"/>
                  </a:solidFill>
                </a:rPr>
                <a:t>equipment</a:t>
              </a:r>
              <a:r>
                <a:rPr lang="fr-FR" sz="1400" dirty="0">
                  <a:solidFill>
                    <a:srgbClr val="058E9E"/>
                  </a:solidFill>
                </a:rPr>
                <a:t> </a:t>
              </a:r>
              <a:r>
                <a:rPr lang="en-US" sz="1400" dirty="0" smtClean="0">
                  <a:solidFill>
                    <a:srgbClr val="058E9E"/>
                  </a:solidFill>
                </a:rPr>
                <a:t>covering the whole range </a:t>
              </a:r>
              <a:r>
                <a:rPr lang="en-US" sz="1400" dirty="0">
                  <a:solidFill>
                    <a:srgbClr val="058E9E"/>
                  </a:solidFill>
                </a:rPr>
                <a:t>of biomedical </a:t>
              </a:r>
              <a:r>
                <a:rPr lang="en-US" sz="1400" dirty="0" smtClean="0">
                  <a:solidFill>
                    <a:srgbClr val="058E9E"/>
                  </a:solidFill>
                </a:rPr>
                <a:t>imaging modalities</a:t>
              </a:r>
              <a:endParaRPr lang="en-US" sz="1400" dirty="0">
                <a:solidFill>
                  <a:srgbClr val="058E9E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067869" y="6498034"/>
            <a:ext cx="3228825" cy="3331532"/>
            <a:chOff x="4151412" y="6622886"/>
            <a:chExt cx="3228825" cy="3331532"/>
          </a:xfrm>
        </p:grpSpPr>
        <p:grpSp>
          <p:nvGrpSpPr>
            <p:cNvPr id="3" name="Groupe 2"/>
            <p:cNvGrpSpPr/>
            <p:nvPr/>
          </p:nvGrpSpPr>
          <p:grpSpPr>
            <a:xfrm>
              <a:off x="4295446" y="6622886"/>
              <a:ext cx="2940757" cy="2873777"/>
              <a:chOff x="4211884" y="6570042"/>
              <a:chExt cx="2940757" cy="2873777"/>
            </a:xfrm>
          </p:grpSpPr>
          <p:pic>
            <p:nvPicPr>
              <p:cNvPr id="89" name="Image 8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920"/>
              <a:stretch/>
            </p:blipFill>
            <p:spPr>
              <a:xfrm>
                <a:off x="4211885" y="6570042"/>
                <a:ext cx="2940756" cy="2873777"/>
              </a:xfrm>
              <a:prstGeom prst="rect">
                <a:avLst/>
              </a:prstGeom>
            </p:spPr>
          </p:pic>
          <p:pic>
            <p:nvPicPr>
              <p:cNvPr id="90" name="Image 89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23564" y="9133316"/>
                <a:ext cx="660626" cy="198188"/>
              </a:xfrm>
              <a:prstGeom prst="rect">
                <a:avLst/>
              </a:prstGeom>
            </p:spPr>
          </p:pic>
          <p:sp>
            <p:nvSpPr>
              <p:cNvPr id="91" name="Rectangle 90"/>
              <p:cNvSpPr/>
              <p:nvPr/>
            </p:nvSpPr>
            <p:spPr>
              <a:xfrm>
                <a:off x="4211884" y="9138714"/>
                <a:ext cx="438658" cy="248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237B9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894085" y="9060320"/>
                <a:ext cx="258555" cy="3834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237B91"/>
                  </a:solidFill>
                </a:endParaRPr>
              </a:p>
            </p:txBody>
          </p:sp>
        </p:grpSp>
        <p:sp>
          <p:nvSpPr>
            <p:cNvPr id="53" name="ZoneTexte 52"/>
            <p:cNvSpPr txBox="1"/>
            <p:nvPr/>
          </p:nvSpPr>
          <p:spPr>
            <a:xfrm>
              <a:off x="4151412" y="9431198"/>
              <a:ext cx="3228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58E9E"/>
                  </a:solidFill>
                </a:rPr>
                <a:t>A </a:t>
              </a:r>
              <a:r>
                <a:rPr lang="fr-FR" sz="1400" dirty="0" err="1">
                  <a:solidFill>
                    <a:srgbClr val="058E9E"/>
                  </a:solidFill>
                </a:rPr>
                <a:t>coordinated</a:t>
              </a:r>
              <a:r>
                <a:rPr lang="fr-FR" sz="1400" dirty="0">
                  <a:solidFill>
                    <a:srgbClr val="058E9E"/>
                  </a:solidFill>
                </a:rPr>
                <a:t> </a:t>
              </a:r>
              <a:r>
                <a:rPr lang="fr-FR" sz="1400" dirty="0" smtClean="0">
                  <a:solidFill>
                    <a:srgbClr val="058E9E"/>
                  </a:solidFill>
                </a:rPr>
                <a:t>network of over 100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academic</a:t>
              </a:r>
              <a:r>
                <a:rPr lang="fr-FR" sz="1400" dirty="0" smtClean="0">
                  <a:solidFill>
                    <a:srgbClr val="058E9E"/>
                  </a:solidFill>
                </a:rPr>
                <a:t>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laboratories</a:t>
              </a:r>
              <a:r>
                <a:rPr lang="fr-FR" sz="1400" dirty="0" smtClean="0">
                  <a:solidFill>
                    <a:srgbClr val="058E9E"/>
                  </a:solidFill>
                </a:rPr>
                <a:t> </a:t>
              </a:r>
              <a:r>
                <a:rPr lang="fr-FR" sz="1400" dirty="0" err="1" smtClean="0">
                  <a:solidFill>
                    <a:srgbClr val="058E9E"/>
                  </a:solidFill>
                </a:rPr>
                <a:t>throughout</a:t>
              </a:r>
              <a:r>
                <a:rPr lang="fr-FR" sz="1400" dirty="0" smtClean="0">
                  <a:solidFill>
                    <a:srgbClr val="058E9E"/>
                  </a:solidFill>
                </a:rPr>
                <a:t> France</a:t>
              </a:r>
              <a:endParaRPr lang="fr-FR" sz="1400" dirty="0">
                <a:solidFill>
                  <a:srgbClr val="058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7621</TotalTime>
  <Words>310</Words>
  <Application>Microsoft Office PowerPoint</Application>
  <PresentationFormat>Personnalisé</PresentationFormat>
  <Paragraphs>68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WILTZ</dc:creator>
  <cp:lastModifiedBy>WILTZ Pierre</cp:lastModifiedBy>
  <cp:revision>185</cp:revision>
  <cp:lastPrinted>2016-05-27T09:31:46Z</cp:lastPrinted>
  <dcterms:created xsi:type="dcterms:W3CDTF">2015-07-01T13:26:08Z</dcterms:created>
  <dcterms:modified xsi:type="dcterms:W3CDTF">2016-08-12T15:01:08Z</dcterms:modified>
</cp:coreProperties>
</file>