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7" r:id="rId2"/>
    <p:sldId id="328" r:id="rId3"/>
    <p:sldId id="408" r:id="rId4"/>
    <p:sldId id="326" r:id="rId5"/>
    <p:sldId id="409" r:id="rId6"/>
    <p:sldId id="410" r:id="rId7"/>
    <p:sldId id="395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3BD"/>
    <a:srgbClr val="237B91"/>
    <a:srgbClr val="FA8B3A"/>
    <a:srgbClr val="B6DF59"/>
    <a:srgbClr val="6ACBCE"/>
    <a:srgbClr val="F7587F"/>
    <a:srgbClr val="FFC651"/>
    <a:srgbClr val="169FBA"/>
    <a:srgbClr val="F7F7F7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41" autoAdjust="0"/>
  </p:normalViewPr>
  <p:slideViewPr>
    <p:cSldViewPr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notesViewPr>
    <p:cSldViewPr>
      <p:cViewPr varScale="1">
        <p:scale>
          <a:sx n="48" d="100"/>
          <a:sy n="48" d="100"/>
        </p:scale>
        <p:origin x="-241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stats!$A$28</c:f>
              <c:strCache>
                <c:ptCount val="1"/>
                <c:pt idx="0">
                  <c:v>Préclinique</c:v>
                </c:pt>
              </c:strCache>
            </c:strRef>
          </c:tx>
          <c:spPr>
            <a:solidFill>
              <a:srgbClr val="237B91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stats!$J$28:$J$35</c:f>
              <c:numCache>
                <c:formatCode>General</c:formatCode>
                <c:ptCount val="8"/>
                <c:pt idx="0">
                  <c:v>34</c:v>
                </c:pt>
                <c:pt idx="1">
                  <c:v>26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  <c:pt idx="5">
                  <c:v>7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stats!$A$42</c:f>
              <c:strCache>
                <c:ptCount val="1"/>
                <c:pt idx="0">
                  <c:v>Clinique</c:v>
                </c:pt>
              </c:strCache>
            </c:strRef>
          </c:tx>
          <c:spPr>
            <a:solidFill>
              <a:srgbClr val="6F1945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stats!$J$42:$J$49</c:f>
              <c:numCache>
                <c:formatCode>General</c:formatCode>
                <c:ptCount val="8"/>
                <c:pt idx="0">
                  <c:v>15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857256"/>
        <c:axId val="224856864"/>
      </c:barChart>
      <c:catAx>
        <c:axId val="224857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856864"/>
        <c:crosses val="autoZero"/>
        <c:auto val="1"/>
        <c:lblAlgn val="ctr"/>
        <c:lblOffset val="100"/>
        <c:noMultiLvlLbl val="0"/>
      </c:catAx>
      <c:valAx>
        <c:axId val="224856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85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CC957-B076-4FAB-90F5-3D2F3D3847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FBF2A4-B0B7-4D65-BDFC-0F5B393BC16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with</a:t>
          </a:r>
          <a:r>
            <a:rPr lang="fr-FR" sz="1400" b="0" dirty="0" smtClean="0">
              <a:solidFill>
                <a:srgbClr val="169FBA"/>
              </a:solidFill>
            </a:rPr>
            <a:t> standard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r>
            <a:rPr lang="fr-FR" sz="1400" b="0" dirty="0" smtClean="0">
              <a:solidFill>
                <a:srgbClr val="169FBA"/>
              </a:solidFill>
            </a:rPr>
            <a:t> techniques</a:t>
          </a:r>
          <a:endParaRPr lang="fr-FR" sz="1400" b="0" dirty="0">
            <a:solidFill>
              <a:srgbClr val="169FBA"/>
            </a:solidFill>
          </a:endParaRPr>
        </a:p>
      </dgm:t>
    </dgm:pt>
    <dgm:pt modelId="{B3B03B51-1F2A-4E5B-9494-F4F8022E32B4}" type="parTrans" cxnId="{68A3AA9F-1251-4802-A0B1-BD050B2B6D00}">
      <dgm:prSet/>
      <dgm:spPr/>
      <dgm:t>
        <a:bodyPr/>
        <a:lstStyle/>
        <a:p>
          <a:endParaRPr lang="fr-FR"/>
        </a:p>
      </dgm:t>
    </dgm:pt>
    <dgm:pt modelId="{932B24A9-A5D0-4FA6-A999-A547144482B0}" type="sibTrans" cxnId="{68A3AA9F-1251-4802-A0B1-BD050B2B6D00}">
      <dgm:prSet/>
      <dgm:spPr/>
      <dgm:t>
        <a:bodyPr/>
        <a:lstStyle/>
        <a:p>
          <a:endParaRPr lang="fr-FR"/>
        </a:p>
      </dgm:t>
    </dgm:pt>
    <dgm:pt modelId="{6AB85695-AF3E-44ED-A462-82B343E4BBD4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with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advanced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r>
            <a:rPr lang="fr-FR" sz="1400" b="0" dirty="0" smtClean="0">
              <a:solidFill>
                <a:srgbClr val="169FBA"/>
              </a:solidFill>
            </a:rPr>
            <a:t> techniques</a:t>
          </a:r>
          <a:endParaRPr lang="fr-FR" sz="1400" b="0" dirty="0">
            <a:solidFill>
              <a:srgbClr val="169FBA"/>
            </a:solidFill>
          </a:endParaRPr>
        </a:p>
      </dgm:t>
    </dgm:pt>
    <dgm:pt modelId="{C21E6EC3-CE6A-4732-9E47-9AEA82E77586}" type="parTrans" cxnId="{ECC120F2-1816-48C7-A3EF-29B49DE3001D}">
      <dgm:prSet/>
      <dgm:spPr/>
      <dgm:t>
        <a:bodyPr/>
        <a:lstStyle/>
        <a:p>
          <a:endParaRPr lang="fr-FR"/>
        </a:p>
      </dgm:t>
    </dgm:pt>
    <dgm:pt modelId="{41DD7279-8DF1-4C23-AE9B-0AD3BC9EA980}" type="sibTrans" cxnId="{ECC120F2-1816-48C7-A3EF-29B49DE3001D}">
      <dgm:prSet/>
      <dgm:spPr/>
      <dgm:t>
        <a:bodyPr/>
        <a:lstStyle/>
        <a:p>
          <a:endParaRPr lang="fr-FR"/>
        </a:p>
      </dgm:t>
    </dgm:pt>
    <dgm:pt modelId="{6A5C5C5D-6036-4553-89F5-E3E98C3140C7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Methodology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developments</a:t>
          </a:r>
          <a:r>
            <a:rPr lang="fr-FR" sz="1400" b="0" dirty="0" smtClean="0">
              <a:solidFill>
                <a:srgbClr val="169FBA"/>
              </a:solidFill>
            </a:rPr>
            <a:t> in </a:t>
          </a:r>
          <a:r>
            <a:rPr lang="fr-FR" sz="1400" b="0" dirty="0" err="1" smtClean="0">
              <a:solidFill>
                <a:srgbClr val="169FBA"/>
              </a:solidFill>
            </a:rPr>
            <a:t>biomedical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endParaRPr lang="fr-FR" sz="1400" b="0" dirty="0">
            <a:solidFill>
              <a:srgbClr val="169FBA"/>
            </a:solidFill>
          </a:endParaRPr>
        </a:p>
      </dgm:t>
    </dgm:pt>
    <dgm:pt modelId="{D065428C-F722-4FD5-93FE-984B5CAE5C29}" type="parTrans" cxnId="{3601A9DD-C16F-460A-91CA-28FCA9CA20E3}">
      <dgm:prSet/>
      <dgm:spPr/>
      <dgm:t>
        <a:bodyPr/>
        <a:lstStyle/>
        <a:p>
          <a:endParaRPr lang="fr-FR"/>
        </a:p>
      </dgm:t>
    </dgm:pt>
    <dgm:pt modelId="{7897C93F-3390-4F28-B7F3-255C3EA79D03}" type="sibTrans" cxnId="{3601A9DD-C16F-460A-91CA-28FCA9CA20E3}">
      <dgm:prSet/>
      <dgm:spPr/>
      <dgm:t>
        <a:bodyPr/>
        <a:lstStyle/>
        <a:p>
          <a:endParaRPr lang="fr-FR"/>
        </a:p>
      </dgm:t>
    </dgm:pt>
    <dgm:pt modelId="{9E239FA0-D3E8-4596-B675-9DCE6E872A4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Preclinical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endParaRPr lang="fr-FR" sz="1400" b="0" dirty="0">
            <a:solidFill>
              <a:srgbClr val="169FBA"/>
            </a:solidFill>
          </a:endParaRPr>
        </a:p>
      </dgm:t>
    </dgm:pt>
    <dgm:pt modelId="{F4B93829-F37D-41AD-876E-3C7A0AC733F1}" type="parTrans" cxnId="{043D366D-0A8A-4FC9-ADD4-662B2D0FC155}">
      <dgm:prSet/>
      <dgm:spPr/>
      <dgm:t>
        <a:bodyPr/>
        <a:lstStyle/>
        <a:p>
          <a:endParaRPr lang="fr-FR"/>
        </a:p>
      </dgm:t>
    </dgm:pt>
    <dgm:pt modelId="{C53F6111-2446-44D8-9C84-02A9028BF357}" type="sibTrans" cxnId="{043D366D-0A8A-4FC9-ADD4-662B2D0FC155}">
      <dgm:prSet/>
      <dgm:spPr/>
      <dgm:t>
        <a:bodyPr/>
        <a:lstStyle/>
        <a:p>
          <a:endParaRPr lang="fr-FR"/>
        </a:p>
      </dgm:t>
    </dgm:pt>
    <dgm:pt modelId="{6AD1A865-905A-4682-A9FB-0F6ACF52EBC8}" type="pres">
      <dgm:prSet presAssocID="{115CC957-B076-4FAB-90F5-3D2F3D3847E4}" presName="linearFlow" presStyleCnt="0">
        <dgm:presLayoutVars>
          <dgm:resizeHandles val="exact"/>
        </dgm:presLayoutVars>
      </dgm:prSet>
      <dgm:spPr/>
    </dgm:pt>
    <dgm:pt modelId="{6A1E97DA-BFA9-4FFD-BA23-A26D6A4D7B53}" type="pres">
      <dgm:prSet presAssocID="{6A5C5C5D-6036-4553-89F5-E3E98C3140C7}" presName="node" presStyleLbl="node1" presStyleIdx="0" presStyleCnt="4" custScaleX="145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5ED8A-2975-4BD5-A6A9-18B8CB8C2EA9}" type="pres">
      <dgm:prSet presAssocID="{7897C93F-3390-4F28-B7F3-255C3EA79D0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4A1BCC1-F66B-4234-B84F-DB903B418580}" type="pres">
      <dgm:prSet presAssocID="{7897C93F-3390-4F28-B7F3-255C3EA79D0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8A784DF-EFAB-461C-B82B-AFB28EA38C49}" type="pres">
      <dgm:prSet presAssocID="{9E239FA0-D3E8-4596-B675-9DCE6E872A46}" presName="node" presStyleLbl="node1" presStyleIdx="1" presStyleCnt="4" custScaleX="145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72DB4-B1F4-489E-A68E-27380ABDBCD6}" type="pres">
      <dgm:prSet presAssocID="{C53F6111-2446-44D8-9C84-02A9028BF35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85096B4-3F76-4285-B02A-1ADC30061E13}" type="pres">
      <dgm:prSet presAssocID="{C53F6111-2446-44D8-9C84-02A9028BF35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40E69A8-6245-4216-A362-9D006277D8E6}" type="pres">
      <dgm:prSet presAssocID="{6AB85695-AF3E-44ED-A462-82B343E4BBD4}" presName="node" presStyleLbl="node1" presStyleIdx="2" presStyleCnt="4" custScaleX="145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D35EB-1EC1-4C12-9673-460ED2F0978B}" type="pres">
      <dgm:prSet presAssocID="{41DD7279-8DF1-4C23-AE9B-0AD3BC9EA98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E8ABC19-8DDD-4405-AD8C-658B68E4B00E}" type="pres">
      <dgm:prSet presAssocID="{41DD7279-8DF1-4C23-AE9B-0AD3BC9EA98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5A5DEF7-B9F2-4E36-B455-85183820229F}" type="pres">
      <dgm:prSet presAssocID="{64FBF2A4-B0B7-4D65-BDFC-0F5B393BC166}" presName="node" presStyleLbl="node1" presStyleIdx="3" presStyleCnt="4" custScaleX="145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3768ED-6B63-450A-AEE4-B5167A38DE39}" type="presOf" srcId="{41DD7279-8DF1-4C23-AE9B-0AD3BC9EA980}" destId="{40FD35EB-1EC1-4C12-9673-460ED2F0978B}" srcOrd="0" destOrd="0" presId="urn:microsoft.com/office/officeart/2005/8/layout/process2"/>
    <dgm:cxn modelId="{69C488C8-942D-4ED8-88BC-A4EC21C06BEA}" type="presOf" srcId="{6AB85695-AF3E-44ED-A462-82B343E4BBD4}" destId="{940E69A8-6245-4216-A362-9D006277D8E6}" srcOrd="0" destOrd="0" presId="urn:microsoft.com/office/officeart/2005/8/layout/process2"/>
    <dgm:cxn modelId="{ECC120F2-1816-48C7-A3EF-29B49DE3001D}" srcId="{115CC957-B076-4FAB-90F5-3D2F3D3847E4}" destId="{6AB85695-AF3E-44ED-A462-82B343E4BBD4}" srcOrd="2" destOrd="0" parTransId="{C21E6EC3-CE6A-4732-9E47-9AEA82E77586}" sibTransId="{41DD7279-8DF1-4C23-AE9B-0AD3BC9EA980}"/>
    <dgm:cxn modelId="{FC5A01FA-1DFE-40C1-A107-A20D381E76D7}" type="presOf" srcId="{7897C93F-3390-4F28-B7F3-255C3EA79D03}" destId="{C245ED8A-2975-4BD5-A6A9-18B8CB8C2EA9}" srcOrd="0" destOrd="0" presId="urn:microsoft.com/office/officeart/2005/8/layout/process2"/>
    <dgm:cxn modelId="{3D53CE6B-26D9-4613-A330-209318801543}" type="presOf" srcId="{41DD7279-8DF1-4C23-AE9B-0AD3BC9EA980}" destId="{BE8ABC19-8DDD-4405-AD8C-658B68E4B00E}" srcOrd="1" destOrd="0" presId="urn:microsoft.com/office/officeart/2005/8/layout/process2"/>
    <dgm:cxn modelId="{2A8A4698-9BA9-417D-8DF0-242B31D003B1}" type="presOf" srcId="{C53F6111-2446-44D8-9C84-02A9028BF357}" destId="{E85096B4-3F76-4285-B02A-1ADC30061E13}" srcOrd="1" destOrd="0" presId="urn:microsoft.com/office/officeart/2005/8/layout/process2"/>
    <dgm:cxn modelId="{347E35A0-46B3-48C2-9194-2763E2F04C70}" type="presOf" srcId="{64FBF2A4-B0B7-4D65-BDFC-0F5B393BC166}" destId="{05A5DEF7-B9F2-4E36-B455-85183820229F}" srcOrd="0" destOrd="0" presId="urn:microsoft.com/office/officeart/2005/8/layout/process2"/>
    <dgm:cxn modelId="{3601A9DD-C16F-460A-91CA-28FCA9CA20E3}" srcId="{115CC957-B076-4FAB-90F5-3D2F3D3847E4}" destId="{6A5C5C5D-6036-4553-89F5-E3E98C3140C7}" srcOrd="0" destOrd="0" parTransId="{D065428C-F722-4FD5-93FE-984B5CAE5C29}" sibTransId="{7897C93F-3390-4F28-B7F3-255C3EA79D03}"/>
    <dgm:cxn modelId="{38424F64-1406-4C5D-84D7-6166396EE1D2}" type="presOf" srcId="{115CC957-B076-4FAB-90F5-3D2F3D3847E4}" destId="{6AD1A865-905A-4682-A9FB-0F6ACF52EBC8}" srcOrd="0" destOrd="0" presId="urn:microsoft.com/office/officeart/2005/8/layout/process2"/>
    <dgm:cxn modelId="{39B733E9-C883-4501-9DD9-86C4A0427B45}" type="presOf" srcId="{7897C93F-3390-4F28-B7F3-255C3EA79D03}" destId="{A4A1BCC1-F66B-4234-B84F-DB903B418580}" srcOrd="1" destOrd="0" presId="urn:microsoft.com/office/officeart/2005/8/layout/process2"/>
    <dgm:cxn modelId="{3EE9EC63-FB78-4088-AA88-2D83BE8FD204}" type="presOf" srcId="{9E239FA0-D3E8-4596-B675-9DCE6E872A46}" destId="{B8A784DF-EFAB-461C-B82B-AFB28EA38C49}" srcOrd="0" destOrd="0" presId="urn:microsoft.com/office/officeart/2005/8/layout/process2"/>
    <dgm:cxn modelId="{68A3AA9F-1251-4802-A0B1-BD050B2B6D00}" srcId="{115CC957-B076-4FAB-90F5-3D2F3D3847E4}" destId="{64FBF2A4-B0B7-4D65-BDFC-0F5B393BC166}" srcOrd="3" destOrd="0" parTransId="{B3B03B51-1F2A-4E5B-9494-F4F8022E32B4}" sibTransId="{932B24A9-A5D0-4FA6-A999-A547144482B0}"/>
    <dgm:cxn modelId="{13C787B1-047D-4563-A09F-338F4E767D97}" type="presOf" srcId="{6A5C5C5D-6036-4553-89F5-E3E98C3140C7}" destId="{6A1E97DA-BFA9-4FFD-BA23-A26D6A4D7B53}" srcOrd="0" destOrd="0" presId="urn:microsoft.com/office/officeart/2005/8/layout/process2"/>
    <dgm:cxn modelId="{043D366D-0A8A-4FC9-ADD4-662B2D0FC155}" srcId="{115CC957-B076-4FAB-90F5-3D2F3D3847E4}" destId="{9E239FA0-D3E8-4596-B675-9DCE6E872A46}" srcOrd="1" destOrd="0" parTransId="{F4B93829-F37D-41AD-876E-3C7A0AC733F1}" sibTransId="{C53F6111-2446-44D8-9C84-02A9028BF357}"/>
    <dgm:cxn modelId="{D5687260-AD1A-4F3E-9565-E062699933D0}" type="presOf" srcId="{C53F6111-2446-44D8-9C84-02A9028BF357}" destId="{A1972DB4-B1F4-489E-A68E-27380ABDBCD6}" srcOrd="0" destOrd="0" presId="urn:microsoft.com/office/officeart/2005/8/layout/process2"/>
    <dgm:cxn modelId="{BB42D774-0F3A-4299-8088-72E69C1A7BB6}" type="presParOf" srcId="{6AD1A865-905A-4682-A9FB-0F6ACF52EBC8}" destId="{6A1E97DA-BFA9-4FFD-BA23-A26D6A4D7B53}" srcOrd="0" destOrd="0" presId="urn:microsoft.com/office/officeart/2005/8/layout/process2"/>
    <dgm:cxn modelId="{5847C015-270E-4C36-8C3B-4A4FC249B3B2}" type="presParOf" srcId="{6AD1A865-905A-4682-A9FB-0F6ACF52EBC8}" destId="{C245ED8A-2975-4BD5-A6A9-18B8CB8C2EA9}" srcOrd="1" destOrd="0" presId="urn:microsoft.com/office/officeart/2005/8/layout/process2"/>
    <dgm:cxn modelId="{47513D49-7610-4B9D-8475-DFA6B2536B95}" type="presParOf" srcId="{C245ED8A-2975-4BD5-A6A9-18B8CB8C2EA9}" destId="{A4A1BCC1-F66B-4234-B84F-DB903B418580}" srcOrd="0" destOrd="0" presId="urn:microsoft.com/office/officeart/2005/8/layout/process2"/>
    <dgm:cxn modelId="{AD8FD26A-A0F8-4F36-86CE-22384846B768}" type="presParOf" srcId="{6AD1A865-905A-4682-A9FB-0F6ACF52EBC8}" destId="{B8A784DF-EFAB-461C-B82B-AFB28EA38C49}" srcOrd="2" destOrd="0" presId="urn:microsoft.com/office/officeart/2005/8/layout/process2"/>
    <dgm:cxn modelId="{D2F3AB8C-D9D3-4702-B58D-741914C52B03}" type="presParOf" srcId="{6AD1A865-905A-4682-A9FB-0F6ACF52EBC8}" destId="{A1972DB4-B1F4-489E-A68E-27380ABDBCD6}" srcOrd="3" destOrd="0" presId="urn:microsoft.com/office/officeart/2005/8/layout/process2"/>
    <dgm:cxn modelId="{B769A514-691C-4DC2-B1B6-9E425F3F3088}" type="presParOf" srcId="{A1972DB4-B1F4-489E-A68E-27380ABDBCD6}" destId="{E85096B4-3F76-4285-B02A-1ADC30061E13}" srcOrd="0" destOrd="0" presId="urn:microsoft.com/office/officeart/2005/8/layout/process2"/>
    <dgm:cxn modelId="{ACBD4377-4D23-4F42-9C78-80D4C61CAD51}" type="presParOf" srcId="{6AD1A865-905A-4682-A9FB-0F6ACF52EBC8}" destId="{940E69A8-6245-4216-A362-9D006277D8E6}" srcOrd="4" destOrd="0" presId="urn:microsoft.com/office/officeart/2005/8/layout/process2"/>
    <dgm:cxn modelId="{09D84E94-2B4C-475D-8F36-E8B0602D7223}" type="presParOf" srcId="{6AD1A865-905A-4682-A9FB-0F6ACF52EBC8}" destId="{40FD35EB-1EC1-4C12-9673-460ED2F0978B}" srcOrd="5" destOrd="0" presId="urn:microsoft.com/office/officeart/2005/8/layout/process2"/>
    <dgm:cxn modelId="{23160E33-551A-4767-B8BE-744D765852C5}" type="presParOf" srcId="{40FD35EB-1EC1-4C12-9673-460ED2F0978B}" destId="{BE8ABC19-8DDD-4405-AD8C-658B68E4B00E}" srcOrd="0" destOrd="0" presId="urn:microsoft.com/office/officeart/2005/8/layout/process2"/>
    <dgm:cxn modelId="{EAF25028-0907-44EE-959F-72CBAB676710}" type="presParOf" srcId="{6AD1A865-905A-4682-A9FB-0F6ACF52EBC8}" destId="{05A5DEF7-B9F2-4E36-B455-85183820229F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97DA-BFA9-4FFD-BA23-A26D6A4D7B53}">
      <dsp:nvSpPr>
        <dsp:cNvPr id="0" name=""/>
        <dsp:cNvSpPr/>
      </dsp:nvSpPr>
      <dsp:spPr>
        <a:xfrm>
          <a:off x="332222" y="2047"/>
          <a:ext cx="2303998" cy="7615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Methodology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developments</a:t>
          </a:r>
          <a:r>
            <a:rPr lang="fr-FR" sz="1400" b="0" kern="1200" dirty="0" smtClean="0">
              <a:solidFill>
                <a:srgbClr val="169FBA"/>
              </a:solidFill>
            </a:rPr>
            <a:t> in </a:t>
          </a:r>
          <a:r>
            <a:rPr lang="fr-FR" sz="1400" b="0" kern="1200" dirty="0" err="1" smtClean="0">
              <a:solidFill>
                <a:srgbClr val="169FBA"/>
              </a:solidFill>
            </a:rPr>
            <a:t>biomedical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354528" y="24353"/>
        <a:ext cx="2259386" cy="716983"/>
      </dsp:txXfrm>
    </dsp:sp>
    <dsp:sp modelId="{C245ED8A-2975-4BD5-A6A9-18B8CB8C2EA9}">
      <dsp:nvSpPr>
        <dsp:cNvPr id="0" name=""/>
        <dsp:cNvSpPr/>
      </dsp:nvSpPr>
      <dsp:spPr>
        <a:xfrm rot="5400000">
          <a:off x="1341422" y="782682"/>
          <a:ext cx="285598" cy="34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1381407" y="811242"/>
        <a:ext cx="205630" cy="199919"/>
      </dsp:txXfrm>
    </dsp:sp>
    <dsp:sp modelId="{B8A784DF-EFAB-461C-B82B-AFB28EA38C49}">
      <dsp:nvSpPr>
        <dsp:cNvPr id="0" name=""/>
        <dsp:cNvSpPr/>
      </dsp:nvSpPr>
      <dsp:spPr>
        <a:xfrm>
          <a:off x="332222" y="1144440"/>
          <a:ext cx="2303998" cy="7615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Preclinical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354528" y="1166746"/>
        <a:ext cx="2259386" cy="716983"/>
      </dsp:txXfrm>
    </dsp:sp>
    <dsp:sp modelId="{A1972DB4-B1F4-489E-A68E-27380ABDBCD6}">
      <dsp:nvSpPr>
        <dsp:cNvPr id="0" name=""/>
        <dsp:cNvSpPr/>
      </dsp:nvSpPr>
      <dsp:spPr>
        <a:xfrm rot="5400000">
          <a:off x="1341422" y="1925076"/>
          <a:ext cx="285598" cy="34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1381407" y="1953636"/>
        <a:ext cx="205630" cy="199919"/>
      </dsp:txXfrm>
    </dsp:sp>
    <dsp:sp modelId="{940E69A8-6245-4216-A362-9D006277D8E6}">
      <dsp:nvSpPr>
        <dsp:cNvPr id="0" name=""/>
        <dsp:cNvSpPr/>
      </dsp:nvSpPr>
      <dsp:spPr>
        <a:xfrm>
          <a:off x="332222" y="2286834"/>
          <a:ext cx="2303998" cy="7615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with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advanced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r>
            <a:rPr lang="fr-FR" sz="1400" b="0" kern="1200" dirty="0" smtClean="0">
              <a:solidFill>
                <a:srgbClr val="169FBA"/>
              </a:solidFill>
            </a:rPr>
            <a:t> techniques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354528" y="2309140"/>
        <a:ext cx="2259386" cy="716983"/>
      </dsp:txXfrm>
    </dsp:sp>
    <dsp:sp modelId="{40FD35EB-1EC1-4C12-9673-460ED2F0978B}">
      <dsp:nvSpPr>
        <dsp:cNvPr id="0" name=""/>
        <dsp:cNvSpPr/>
      </dsp:nvSpPr>
      <dsp:spPr>
        <a:xfrm rot="5400000">
          <a:off x="1341422" y="3067470"/>
          <a:ext cx="285598" cy="342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1381407" y="3096030"/>
        <a:ext cx="205630" cy="199919"/>
      </dsp:txXfrm>
    </dsp:sp>
    <dsp:sp modelId="{05A5DEF7-B9F2-4E36-B455-85183820229F}">
      <dsp:nvSpPr>
        <dsp:cNvPr id="0" name=""/>
        <dsp:cNvSpPr/>
      </dsp:nvSpPr>
      <dsp:spPr>
        <a:xfrm>
          <a:off x="332222" y="3429227"/>
          <a:ext cx="2303998" cy="76159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with</a:t>
          </a:r>
          <a:r>
            <a:rPr lang="fr-FR" sz="1400" b="0" kern="1200" dirty="0" smtClean="0">
              <a:solidFill>
                <a:srgbClr val="169FBA"/>
              </a:solidFill>
            </a:rPr>
            <a:t> standard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r>
            <a:rPr lang="fr-FR" sz="1400" b="0" kern="1200" dirty="0" smtClean="0">
              <a:solidFill>
                <a:srgbClr val="169FBA"/>
              </a:solidFill>
            </a:rPr>
            <a:t> techniques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354528" y="3451533"/>
        <a:ext cx="2259386" cy="71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A1A19-3D60-42C7-BFF9-09AEB51A90F8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366D-688B-46CD-83C3-56740698B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198A-4F62-4B80-B633-1CBFF5ACB51C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00A4-C9F9-483E-86A8-AD11AFF682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0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7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3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2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85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3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35"/>
            <a:ext cx="1349744" cy="1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705510" cy="13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F28AF1-77EB-4993-AD6C-37812C759E2F}" type="datetime4">
              <a:rPr lang="en-US" smtClean="0"/>
              <a:t>August 12,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0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495815C-3BFE-4CE8-88A7-D3D031DF092E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10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Trebossen\FLI\communication\presentations\2015\3.carte réseau imager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90" y="1628800"/>
            <a:ext cx="4910204" cy="46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52000" y="-18256"/>
            <a:ext cx="68400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2DDDEEB-3B8D-42B1-B3C9-F1CD79A2F67A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27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52000" y="-18256"/>
            <a:ext cx="68400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</a:t>
            </a:r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7812360" y="10896"/>
            <a:ext cx="648072" cy="3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1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007B5AD-BA47-47B1-ADFD-256D47251469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23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42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A933-F7A3-4115-945B-EFA6764252F2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wiltz@cea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hyperlink" Target="http://www.francelifeimaging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772400" cy="1202056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harmonized</a:t>
            </a:r>
            <a:r>
              <a:rPr lang="fr-FR" dirty="0"/>
              <a:t> and </a:t>
            </a:r>
            <a:r>
              <a:rPr lang="fr-FR" dirty="0" err="1"/>
              <a:t>coordinated</a:t>
            </a:r>
            <a:r>
              <a:rPr lang="fr-FR" dirty="0"/>
              <a:t> network </a:t>
            </a:r>
            <a:r>
              <a:rPr lang="en-US" dirty="0"/>
              <a:t>spanning the entire spectrum of biomedical imaging </a:t>
            </a:r>
            <a:r>
              <a:rPr lang="en-US" dirty="0" smtClean="0"/>
              <a:t>research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073E81-AE5D-4A7B-9A5D-A6A819F33BF8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552" y="5163368"/>
            <a:ext cx="785622" cy="64117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684" y="5162644"/>
            <a:ext cx="642620" cy="6426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520" y="5239904"/>
            <a:ext cx="1186571" cy="488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271361"/>
            <a:ext cx="1021876" cy="4251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581" y="5829814"/>
            <a:ext cx="1287453" cy="5165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273" y="5918706"/>
            <a:ext cx="1428151" cy="33875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235" y="5887915"/>
            <a:ext cx="1163761" cy="4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235" y="5728280"/>
            <a:ext cx="963107" cy="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Macintosh HD:Users:lduquenn:Documents:Travail:FLI Paris Centre:IDV:logoUSPC-N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0416"/>
            <a:ext cx="1069428" cy="57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6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 </a:t>
            </a:r>
            <a:r>
              <a:rPr lang="fr-FR" dirty="0" smtClean="0"/>
              <a:t>infrastructure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/>
              <a:t>to the challenges and </a:t>
            </a:r>
            <a:r>
              <a:rPr lang="fr-FR" dirty="0" err="1"/>
              <a:t>needs</a:t>
            </a:r>
            <a:r>
              <a:rPr lang="fr-FR" dirty="0"/>
              <a:t> of </a:t>
            </a:r>
            <a:r>
              <a:rPr lang="fr-FR" dirty="0" err="1"/>
              <a:t>biomedical</a:t>
            </a:r>
            <a:r>
              <a:rPr lang="fr-FR" dirty="0"/>
              <a:t> </a:t>
            </a:r>
            <a:r>
              <a:rPr lang="fr-FR" dirty="0" err="1"/>
              <a:t>imaging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EFC34-0D1A-491F-AFFD-3772A8411472}" type="datetime4">
              <a:rPr lang="en-US" smtClean="0"/>
              <a:t>August 12, 2016</a:t>
            </a:fld>
            <a:endParaRPr lang="fr-FR" dirty="0"/>
          </a:p>
        </p:txBody>
      </p:sp>
      <p:graphicFrame>
        <p:nvGraphicFramePr>
          <p:cNvPr id="45" name="Graphique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082226"/>
              </p:ext>
            </p:extLst>
          </p:nvPr>
        </p:nvGraphicFramePr>
        <p:xfrm>
          <a:off x="522025" y="3584432"/>
          <a:ext cx="3366293" cy="219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angle 46"/>
          <p:cNvSpPr/>
          <p:nvPr/>
        </p:nvSpPr>
        <p:spPr>
          <a:xfrm rot="18900000">
            <a:off x="649903" y="5714305"/>
            <a:ext cx="481222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MRI</a:t>
            </a:r>
          </a:p>
        </p:txBody>
      </p:sp>
      <p:sp>
        <p:nvSpPr>
          <p:cNvPr id="48" name="Rectangle 47"/>
          <p:cNvSpPr/>
          <p:nvPr/>
        </p:nvSpPr>
        <p:spPr>
          <a:xfrm rot="18900000">
            <a:off x="839828" y="5792290"/>
            <a:ext cx="701795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Optical</a:t>
            </a:r>
          </a:p>
        </p:txBody>
      </p:sp>
      <p:sp>
        <p:nvSpPr>
          <p:cNvPr id="49" name="Rectangle 48"/>
          <p:cNvSpPr/>
          <p:nvPr/>
        </p:nvSpPr>
        <p:spPr>
          <a:xfrm rot="18900000">
            <a:off x="1158274" y="5809519"/>
            <a:ext cx="750526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Nuclear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8900000">
            <a:off x="1247783" y="5921576"/>
            <a:ext cx="1067473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Ultrasounds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8900000">
            <a:off x="1754719" y="5860730"/>
            <a:ext cx="895373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MEG/EEG</a:t>
            </a:r>
          </a:p>
        </p:txBody>
      </p:sp>
      <p:sp>
        <p:nvSpPr>
          <p:cNvPr id="52" name="Rectangle 51"/>
          <p:cNvSpPr/>
          <p:nvPr/>
        </p:nvSpPr>
        <p:spPr>
          <a:xfrm rot="18900000">
            <a:off x="2357061" y="5765086"/>
            <a:ext cx="624851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X-rays</a:t>
            </a:r>
          </a:p>
        </p:txBody>
      </p:sp>
      <p:sp>
        <p:nvSpPr>
          <p:cNvPr id="53" name="Rectangle 52"/>
          <p:cNvSpPr/>
          <p:nvPr/>
        </p:nvSpPr>
        <p:spPr>
          <a:xfrm rot="18900000">
            <a:off x="2368643" y="5910967"/>
            <a:ext cx="1037465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Multimodal</a:t>
            </a:r>
          </a:p>
        </p:txBody>
      </p:sp>
      <p:sp>
        <p:nvSpPr>
          <p:cNvPr id="54" name="Rectangle 53"/>
          <p:cNvSpPr/>
          <p:nvPr/>
        </p:nvSpPr>
        <p:spPr>
          <a:xfrm rot="18900000">
            <a:off x="2991929" y="5796963"/>
            <a:ext cx="715012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Others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2580878" y="3898083"/>
            <a:ext cx="1017890" cy="611037"/>
            <a:chOff x="-1322745" y="2415072"/>
            <a:chExt cx="1017890" cy="611037"/>
          </a:xfrm>
        </p:grpSpPr>
        <p:sp>
          <p:nvSpPr>
            <p:cNvPr id="56" name="Rectangle 55"/>
            <p:cNvSpPr/>
            <p:nvPr/>
          </p:nvSpPr>
          <p:spPr>
            <a:xfrm>
              <a:off x="-1229467" y="2415072"/>
              <a:ext cx="702565" cy="30777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400" dirty="0" err="1" smtClean="0">
                  <a:solidFill>
                    <a:srgbClr val="169FBA"/>
                  </a:solidFill>
                </a:rPr>
                <a:t>Clinical</a:t>
              </a:r>
              <a:endParaRPr lang="fr-FR" sz="1400" dirty="0" smtClean="0">
                <a:solidFill>
                  <a:srgbClr val="169FBA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1322745" y="2514960"/>
              <a:ext cx="108000" cy="108000"/>
            </a:xfrm>
            <a:prstGeom prst="rect">
              <a:avLst/>
            </a:prstGeom>
            <a:solidFill>
              <a:srgbClr val="6F1945"/>
            </a:solidFill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322745" y="2818220"/>
              <a:ext cx="108000" cy="108000"/>
            </a:xfrm>
            <a:prstGeom prst="rect">
              <a:avLst/>
            </a:prstGeom>
            <a:solidFill>
              <a:srgbClr val="237B91"/>
            </a:solidFill>
            <a:ln>
              <a:solidFill>
                <a:srgbClr val="237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229467" y="2718332"/>
              <a:ext cx="924612" cy="30777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400" dirty="0" err="1" smtClean="0">
                  <a:solidFill>
                    <a:srgbClr val="169FBA"/>
                  </a:solidFill>
                </a:rPr>
                <a:t>Preclinical</a:t>
              </a:r>
              <a:endParaRPr lang="fr-FR" sz="1400" dirty="0" smtClean="0">
                <a:solidFill>
                  <a:srgbClr val="169FBA"/>
                </a:solidFill>
              </a:endParaRPr>
            </a:p>
          </p:txBody>
        </p:sp>
      </p:grpSp>
      <p:sp>
        <p:nvSpPr>
          <p:cNvPr id="62" name="Espace réservé du contenu 2"/>
          <p:cNvSpPr txBox="1">
            <a:spLocks/>
          </p:cNvSpPr>
          <p:nvPr/>
        </p:nvSpPr>
        <p:spPr>
          <a:xfrm>
            <a:off x="4499992" y="1600200"/>
            <a:ext cx="3940288" cy="192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The key themes of the </a:t>
            </a:r>
            <a:r>
              <a:rPr lang="en-US" b="0" dirty="0" smtClean="0"/>
              <a:t>field comprehensively </a:t>
            </a:r>
            <a:r>
              <a:rPr lang="en-US" b="0" dirty="0"/>
              <a:t>covered</a:t>
            </a:r>
            <a:endParaRPr lang="fr-FR" b="0" dirty="0"/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467544" y="2852936"/>
            <a:ext cx="3566609" cy="125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A consistent fleet of </a:t>
            </a:r>
            <a:r>
              <a:rPr lang="en-US" b="0" dirty="0" smtClean="0"/>
              <a:t>cutting-edge equipment</a:t>
            </a:r>
            <a:endParaRPr lang="en-US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60" y="1161227"/>
            <a:ext cx="2705597" cy="17031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40519" y="5209292"/>
            <a:ext cx="653668" cy="272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7B9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60755" y="5060435"/>
            <a:ext cx="284257" cy="42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7B91"/>
              </a:solidFill>
            </a:endParaRPr>
          </a:p>
        </p:txBody>
      </p:sp>
      <p:grpSp>
        <p:nvGrpSpPr>
          <p:cNvPr id="85" name="Groupe 84"/>
          <p:cNvGrpSpPr>
            <a:grpSpLocks noChangeAspect="1"/>
          </p:cNvGrpSpPr>
          <p:nvPr/>
        </p:nvGrpSpPr>
        <p:grpSpPr>
          <a:xfrm>
            <a:off x="4850912" y="2401632"/>
            <a:ext cx="3238449" cy="3164689"/>
            <a:chOff x="4211884" y="6570042"/>
            <a:chExt cx="2940757" cy="2873777"/>
          </a:xfrm>
        </p:grpSpPr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20"/>
            <a:stretch/>
          </p:blipFill>
          <p:spPr>
            <a:xfrm>
              <a:off x="4211885" y="6570042"/>
              <a:ext cx="2940756" cy="2873777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3564" y="9133316"/>
              <a:ext cx="660626" cy="198188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4211884" y="9138714"/>
              <a:ext cx="438658" cy="248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37B9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94085" y="9060320"/>
              <a:ext cx="258555" cy="38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37B91"/>
                </a:solidFill>
              </a:endParaRPr>
            </a:p>
          </p:txBody>
        </p:sp>
      </p:grp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29481"/>
              </p:ext>
            </p:extLst>
          </p:nvPr>
        </p:nvGraphicFramePr>
        <p:xfrm>
          <a:off x="4129071" y="5502506"/>
          <a:ext cx="5024851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2648587"/>
              </a:tblGrid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651"/>
                        </a:buClr>
                        <a:buSzTx/>
                        <a:buFont typeface="Calibri" panose="020F0502020204030204" pitchFamily="34" charset="0"/>
                        <a:buChar char="❶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Molecular</a:t>
                      </a: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587F"/>
                        </a:buClr>
                        <a:buSzTx/>
                        <a:buFont typeface="Calibri" panose="020F0502020204030204" pitchFamily="34" charset="0"/>
                        <a:buChar char="❷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lang="fr-FR" sz="14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CBCE"/>
                        </a:buClr>
                        <a:buSzTx/>
                        <a:buFont typeface="Calibri" panose="020F0502020204030204" pitchFamily="34" charset="0"/>
                        <a:buChar char="❸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Interventional</a:t>
                      </a: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endParaRPr lang="fr-FR" sz="14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F59"/>
                        </a:buClr>
                        <a:buSzTx/>
                        <a:buFont typeface="Calibri" panose="020F0502020204030204" pitchFamily="34" charset="0"/>
                        <a:buChar char="❹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Quantitative image </a:t>
                      </a:r>
                      <a:r>
                        <a:rPr lang="fr-FR" sz="14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fr-FR" sz="14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82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A8B3A"/>
                        </a:buClr>
                        <a:buSzTx/>
                        <a:buFont typeface="Calibri" panose="020F0502020204030204" pitchFamily="34" charset="0"/>
                        <a:buChar char="❺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Training</a:t>
                      </a:r>
                      <a:endParaRPr lang="fr-FR" sz="14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7B91"/>
                        </a:buClr>
                        <a:buSzTx/>
                        <a:buFont typeface="Calibri" panose="020F0502020204030204" pitchFamily="34" charset="0"/>
                        <a:buChar char="❻"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fr-FR" sz="14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788024" y="1550879"/>
            <a:ext cx="4248000" cy="4248000"/>
            <a:chOff x="4788024" y="1550879"/>
            <a:chExt cx="4248000" cy="4248000"/>
          </a:xfrm>
        </p:grpSpPr>
        <p:sp>
          <p:nvSpPr>
            <p:cNvPr id="30" name="Ellipse 29"/>
            <p:cNvSpPr/>
            <p:nvPr/>
          </p:nvSpPr>
          <p:spPr>
            <a:xfrm rot="18900000">
              <a:off x="4860024" y="1622879"/>
              <a:ext cx="4104000" cy="4104000"/>
            </a:xfrm>
            <a:prstGeom prst="ellipse">
              <a:avLst/>
            </a:prstGeom>
            <a:solidFill>
              <a:srgbClr val="0084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200" dirty="0" err="1" smtClean="0"/>
                <a:t>Cardiology</a:t>
              </a:r>
              <a:r>
                <a:rPr lang="fr-FR" sz="1200" dirty="0" smtClean="0"/>
                <a:t> </a:t>
              </a:r>
              <a:r>
                <a:rPr lang="fr-FR" sz="1200" dirty="0"/>
                <a:t>– </a:t>
              </a:r>
              <a:r>
                <a:rPr lang="fr-FR" sz="1200" dirty="0" err="1"/>
                <a:t>Metabolism</a:t>
              </a:r>
              <a:endParaRPr lang="fr-FR" sz="1200" dirty="0"/>
            </a:p>
            <a:p>
              <a:pPr algn="ctr"/>
              <a:r>
                <a:rPr lang="fr-FR" sz="1200" dirty="0" smtClean="0"/>
                <a:t>   </a:t>
              </a:r>
              <a:r>
                <a:rPr lang="fr-FR" sz="1200" dirty="0" err="1" smtClean="0"/>
                <a:t>Oncology</a:t>
              </a:r>
              <a:r>
                <a:rPr lang="fr-FR" sz="1200" dirty="0" smtClean="0"/>
                <a:t> </a:t>
              </a:r>
              <a:r>
                <a:rPr lang="fr-FR" sz="1200" dirty="0"/>
                <a:t>– </a:t>
              </a:r>
              <a:r>
                <a:rPr lang="fr-FR" sz="1200" dirty="0" err="1"/>
                <a:t>Neurology</a:t>
              </a:r>
              <a:endParaRPr lang="fr-FR" sz="1200" dirty="0"/>
            </a:p>
            <a:p>
              <a:pPr algn="ctr"/>
              <a:endParaRPr lang="fr-FR" sz="300" dirty="0"/>
            </a:p>
            <a:p>
              <a:pPr algn="ctr"/>
              <a:r>
                <a:rPr lang="fr-FR" sz="1600" b="1" dirty="0" smtClean="0"/>
                <a:t>   </a:t>
              </a:r>
              <a:r>
                <a:rPr lang="fr-FR" sz="1600" b="1" dirty="0" err="1" smtClean="0"/>
                <a:t>Therapeutic</a:t>
              </a:r>
              <a:r>
                <a:rPr lang="fr-FR" sz="1600" b="1" dirty="0" smtClean="0"/>
                <a:t> </a:t>
              </a:r>
              <a:r>
                <a:rPr lang="fr-FR" sz="1600" b="1" dirty="0"/>
                <a:t>areas</a:t>
              </a:r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r>
                <a:rPr lang="fr-FR" sz="1600" b="1" dirty="0"/>
                <a:t>Engineering</a:t>
              </a:r>
            </a:p>
            <a:p>
              <a:pPr algn="ctr"/>
              <a:endParaRPr lang="fr-FR" sz="300" dirty="0"/>
            </a:p>
            <a:p>
              <a:pPr algn="ctr"/>
              <a:r>
                <a:rPr lang="fr-FR" sz="1200" dirty="0" smtClean="0"/>
                <a:t>Instrumentation </a:t>
              </a:r>
              <a:r>
                <a:rPr lang="fr-FR" sz="1200" dirty="0"/>
                <a:t>and detectors</a:t>
              </a:r>
            </a:p>
            <a:p>
              <a:pPr algn="ctr"/>
              <a:r>
                <a:rPr lang="fr-FR" sz="1200" dirty="0" smtClean="0"/>
                <a:t>    </a:t>
              </a:r>
              <a:r>
                <a:rPr lang="fr-FR" sz="1200" dirty="0" err="1" smtClean="0"/>
                <a:t>Modelling</a:t>
              </a:r>
              <a:r>
                <a:rPr lang="fr-FR" sz="1200" dirty="0" smtClean="0"/>
                <a:t> </a:t>
              </a:r>
              <a:r>
                <a:rPr lang="fr-FR" sz="1200" dirty="0"/>
                <a:t>– MRI </a:t>
              </a:r>
              <a:r>
                <a:rPr lang="fr-FR" sz="1200" dirty="0" err="1" smtClean="0"/>
                <a:t>sequences</a:t>
              </a:r>
              <a:endParaRPr lang="fr-FR" sz="1200" dirty="0"/>
            </a:p>
          </p:txBody>
        </p:sp>
        <p:sp>
          <p:nvSpPr>
            <p:cNvPr id="31" name="Ellipse 30"/>
            <p:cNvSpPr/>
            <p:nvPr/>
          </p:nvSpPr>
          <p:spPr>
            <a:xfrm rot="2700000">
              <a:off x="4860024" y="1622879"/>
              <a:ext cx="4104000" cy="4104000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200" dirty="0" err="1"/>
                <a:t>Treatment</a:t>
              </a:r>
              <a:r>
                <a:rPr lang="fr-FR" sz="1200" dirty="0"/>
                <a:t> - </a:t>
              </a:r>
              <a:r>
                <a:rPr lang="fr-FR" sz="1200" dirty="0" err="1"/>
                <a:t>Analysis</a:t>
              </a:r>
              <a:endParaRPr lang="fr-FR" sz="1200" dirty="0"/>
            </a:p>
            <a:p>
              <a:pPr algn="ctr"/>
              <a:r>
                <a:rPr lang="fr-FR" sz="1200" dirty="0"/>
                <a:t>Storage</a:t>
              </a:r>
            </a:p>
            <a:p>
              <a:pPr algn="ctr"/>
              <a:endParaRPr lang="fr-FR" sz="300" dirty="0"/>
            </a:p>
            <a:p>
              <a:pPr algn="ctr"/>
              <a:r>
                <a:rPr lang="fr-FR" sz="1600" b="1" dirty="0" smtClean="0"/>
                <a:t>  Data </a:t>
              </a:r>
              <a:r>
                <a:rPr lang="fr-FR" sz="1600" b="1" dirty="0"/>
                <a:t>and images</a:t>
              </a:r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b="1" dirty="0"/>
            </a:p>
            <a:p>
              <a:pPr algn="ctr"/>
              <a:endParaRPr lang="fr-FR" sz="1200" b="1" dirty="0"/>
            </a:p>
            <a:p>
              <a:pPr algn="ctr"/>
              <a:r>
                <a:rPr lang="fr-FR" sz="1600" b="1" dirty="0" err="1"/>
                <a:t>Chemistry</a:t>
              </a:r>
              <a:endParaRPr lang="fr-FR" sz="1600" b="1" dirty="0"/>
            </a:p>
            <a:p>
              <a:pPr algn="ctr"/>
              <a:endParaRPr lang="fr-FR" sz="300" b="1" dirty="0"/>
            </a:p>
            <a:p>
              <a:pPr algn="ctr"/>
              <a:r>
                <a:rPr lang="fr-FR" sz="1200" dirty="0" err="1" smtClean="0"/>
                <a:t>Contrast</a:t>
              </a:r>
              <a:r>
                <a:rPr lang="fr-FR" sz="1200" dirty="0" smtClean="0"/>
                <a:t> </a:t>
              </a:r>
              <a:r>
                <a:rPr lang="fr-FR" sz="1200" dirty="0"/>
                <a:t>agents – </a:t>
              </a:r>
              <a:r>
                <a:rPr lang="fr-FR" sz="1200" dirty="0" err="1"/>
                <a:t>Radiochemistry</a:t>
              </a:r>
              <a:endParaRPr lang="fr-FR" sz="1200" dirty="0"/>
            </a:p>
            <a:p>
              <a:pPr algn="ctr"/>
              <a:r>
                <a:rPr lang="fr-FR" sz="1200" dirty="0" err="1"/>
                <a:t>vectorization</a:t>
              </a:r>
              <a:r>
                <a:rPr lang="fr-FR" sz="1200" dirty="0"/>
                <a:t> and </a:t>
              </a:r>
              <a:r>
                <a:rPr lang="fr-FR" sz="1200" dirty="0" err="1" smtClean="0"/>
                <a:t>targeting</a:t>
              </a:r>
              <a:endParaRPr lang="fr-FR" sz="1200" dirty="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4788024" y="3332879"/>
              <a:ext cx="4248000" cy="684000"/>
              <a:chOff x="10076263" y="837043"/>
              <a:chExt cx="4248000" cy="684000"/>
            </a:xfrm>
          </p:grpSpPr>
          <p:sp>
            <p:nvSpPr>
              <p:cNvPr id="37" name="Triangle isocèle 36"/>
              <p:cNvSpPr/>
              <p:nvPr/>
            </p:nvSpPr>
            <p:spPr>
              <a:xfrm rot="16200000">
                <a:off x="12920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Triangle isocèle 37"/>
              <p:cNvSpPr/>
              <p:nvPr/>
            </p:nvSpPr>
            <p:spPr>
              <a:xfrm rot="5400000">
                <a:off x="10796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6570024" y="1550879"/>
              <a:ext cx="684000" cy="4248000"/>
              <a:chOff x="-1963991" y="1670991"/>
              <a:chExt cx="684000" cy="4248000"/>
            </a:xfrm>
          </p:grpSpPr>
          <p:sp>
            <p:nvSpPr>
              <p:cNvPr id="35" name="Triangle isocèle 34"/>
              <p:cNvSpPr/>
              <p:nvPr/>
            </p:nvSpPr>
            <p:spPr>
              <a:xfrm>
                <a:off x="-1963991" y="3794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Triangle isocèle 35"/>
              <p:cNvSpPr/>
              <p:nvPr/>
            </p:nvSpPr>
            <p:spPr>
              <a:xfrm rot="10800000">
                <a:off x="-1963991" y="1670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Ellipse 33"/>
            <p:cNvSpPr/>
            <p:nvPr/>
          </p:nvSpPr>
          <p:spPr>
            <a:xfrm>
              <a:off x="5922024" y="2684879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err="1"/>
                <a:t>Core</a:t>
              </a:r>
              <a:r>
                <a:rPr lang="fr-FR" dirty="0"/>
                <a:t> </a:t>
              </a:r>
              <a:r>
                <a:rPr lang="fr-FR" dirty="0" err="1" smtClean="0"/>
                <a:t>facility</a:t>
              </a:r>
              <a:endParaRPr lang="fr-FR" sz="16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GB" dirty="0" smtClean="0"/>
              <a:t>organisation</a:t>
            </a:r>
            <a:r>
              <a:rPr lang="en-US" dirty="0" smtClean="0"/>
              <a:t> </a:t>
            </a:r>
            <a:r>
              <a:rPr lang="en-US" dirty="0" smtClean="0"/>
              <a:t>centered on core facilities,</a:t>
            </a:r>
            <a:br>
              <a:rPr lang="en-US" dirty="0" smtClean="0"/>
            </a:br>
            <a:r>
              <a:rPr lang="en-US" dirty="0" smtClean="0"/>
              <a:t>hubs for biomedical imaging research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7D4E45-B8D1-47E6-8905-0D5B5E2B8DED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0" dirty="0" smtClean="0"/>
              <a:t>Gathering places for </a:t>
            </a:r>
            <a:r>
              <a:rPr lang="en-US" b="0" dirty="0"/>
              <a:t>technologies and </a:t>
            </a:r>
            <a:r>
              <a:rPr lang="en-US" b="0" dirty="0" smtClean="0"/>
              <a:t>equipment</a:t>
            </a:r>
          </a:p>
          <a:p>
            <a:endParaRPr lang="en-US" b="0" dirty="0"/>
          </a:p>
          <a:p>
            <a:r>
              <a:rPr lang="en-US" b="0" dirty="0" smtClean="0"/>
              <a:t>Meeting points for scientific</a:t>
            </a:r>
            <a:r>
              <a:rPr lang="en-US" b="0" dirty="0"/>
              <a:t>, medical and technological </a:t>
            </a:r>
            <a:r>
              <a:rPr lang="en-US" b="0" dirty="0" smtClean="0"/>
              <a:t>expertise</a:t>
            </a:r>
            <a:endParaRPr lang="en-US" b="0" dirty="0"/>
          </a:p>
          <a:p>
            <a:endParaRPr lang="en-US" b="0" dirty="0"/>
          </a:p>
          <a:p>
            <a:r>
              <a:rPr lang="fr-FR" b="0" dirty="0" smtClean="0"/>
              <a:t>Sites </a:t>
            </a:r>
            <a:r>
              <a:rPr lang="fr-FR" b="0" dirty="0" err="1" smtClean="0"/>
              <a:t>housing</a:t>
            </a:r>
            <a:r>
              <a:rPr lang="fr-FR" b="0" dirty="0" smtClean="0"/>
              <a:t> </a:t>
            </a:r>
            <a:r>
              <a:rPr lang="fr-FR" b="0" dirty="0" err="1" smtClean="0"/>
              <a:t>projects</a:t>
            </a:r>
            <a:r>
              <a:rPr lang="fr-FR" b="0" dirty="0" smtClean="0"/>
              <a:t> and teams, </a:t>
            </a:r>
            <a:r>
              <a:rPr lang="fr-FR" b="0" dirty="0" err="1" smtClean="0"/>
              <a:t>fostering</a:t>
            </a:r>
            <a:r>
              <a:rPr lang="fr-FR" b="0" dirty="0"/>
              <a:t> </a:t>
            </a:r>
            <a:r>
              <a:rPr lang="fr-FR" b="0" dirty="0" err="1" smtClean="0"/>
              <a:t>partnerships</a:t>
            </a:r>
            <a:r>
              <a:rPr lang="fr-FR" b="0" dirty="0" smtClean="0"/>
              <a:t> and exchanges</a:t>
            </a:r>
          </a:p>
        </p:txBody>
      </p:sp>
    </p:spTree>
    <p:extLst>
      <p:ext uri="{BB962C8B-B14F-4D97-AF65-F5344CB8AC3E}">
        <p14:creationId xmlns:p14="http://schemas.microsoft.com/office/powerpoint/2010/main" val="11396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translational approach built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structural </a:t>
            </a:r>
            <a:r>
              <a:rPr lang="en-US" dirty="0" smtClean="0"/>
              <a:t>link with </a:t>
            </a:r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0"/>
            <a:ext cx="4599068" cy="4525963"/>
          </a:xfrm>
        </p:spPr>
        <p:txBody>
          <a:bodyPr/>
          <a:lstStyle/>
          <a:p>
            <a:endParaRPr lang="fr-FR" b="0" dirty="0" smtClean="0"/>
          </a:p>
          <a:p>
            <a:endParaRPr lang="fr-FR" b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130621-EF6A-4FAB-B57C-BC18AD1250D3}" type="datetime4">
              <a:rPr lang="en-US" smtClean="0"/>
              <a:t>August 12, 2016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576538" y="5134257"/>
            <a:ext cx="4715542" cy="1319079"/>
            <a:chOff x="576538" y="5134257"/>
            <a:chExt cx="4715542" cy="1319079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38" y="5809365"/>
              <a:ext cx="1036214" cy="4578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62" y="5223718"/>
              <a:ext cx="1569125" cy="34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25" y="5134257"/>
              <a:ext cx="888184" cy="526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832"/>
            <a:stretch/>
          </p:blipFill>
          <p:spPr bwMode="auto">
            <a:xfrm>
              <a:off x="3520746" y="5204719"/>
              <a:ext cx="1125158" cy="38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785" y="5713449"/>
              <a:ext cx="888184" cy="64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896" y="5623256"/>
              <a:ext cx="888184" cy="83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80" y="5726914"/>
              <a:ext cx="631177" cy="62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1"/>
            <a:ext cx="4566453" cy="474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A deep involvement </a:t>
            </a:r>
            <a:r>
              <a:rPr lang="en-US" b="0" dirty="0"/>
              <a:t>in clinical </a:t>
            </a:r>
            <a:r>
              <a:rPr lang="en-US" b="0" dirty="0" smtClean="0"/>
              <a:t>research</a:t>
            </a:r>
          </a:p>
          <a:p>
            <a:endParaRPr lang="fr-FR" b="0" dirty="0"/>
          </a:p>
          <a:p>
            <a:r>
              <a:rPr lang="en-US" b="0" dirty="0"/>
              <a:t>A strong expertise on specific</a:t>
            </a:r>
            <a:br>
              <a:rPr lang="en-US" b="0" dirty="0"/>
            </a:br>
            <a:r>
              <a:rPr lang="en-US" b="0" dirty="0"/>
              <a:t>therapeutic </a:t>
            </a:r>
            <a:r>
              <a:rPr lang="en-US" b="0" dirty="0" smtClean="0"/>
              <a:t>areas</a:t>
            </a:r>
          </a:p>
          <a:p>
            <a:pPr lvl="1"/>
            <a:r>
              <a:rPr lang="en-US" dirty="0" smtClean="0"/>
              <a:t>Neurology and neurosciences</a:t>
            </a:r>
          </a:p>
          <a:p>
            <a:pPr lvl="1"/>
            <a:r>
              <a:rPr lang="en-US" dirty="0" smtClean="0"/>
              <a:t>Oncology</a:t>
            </a:r>
          </a:p>
          <a:p>
            <a:pPr lvl="1"/>
            <a:r>
              <a:rPr lang="en-US" b="0" dirty="0" smtClean="0"/>
              <a:t>Cardiology and metabolism</a:t>
            </a:r>
          </a:p>
          <a:p>
            <a:pPr lvl="1"/>
            <a:endParaRPr lang="fr-FR" b="0" dirty="0"/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5188096" y="1616494"/>
            <a:ext cx="3556440" cy="4192871"/>
            <a:chOff x="6048333" y="2153297"/>
            <a:chExt cx="2983849" cy="3517812"/>
          </a:xfrm>
        </p:grpSpPr>
        <p:graphicFrame>
          <p:nvGraphicFramePr>
            <p:cNvPr id="21" name="Diagramme 20"/>
            <p:cNvGraphicFramePr/>
            <p:nvPr>
              <p:extLst>
                <p:ext uri="{D42A27DB-BD31-4B8C-83A1-F6EECF244321}">
                  <p14:modId xmlns:p14="http://schemas.microsoft.com/office/powerpoint/2010/main" val="3598020930"/>
                </p:ext>
              </p:extLst>
            </p:nvPr>
          </p:nvGraphicFramePr>
          <p:xfrm>
            <a:off x="6541662" y="2153297"/>
            <a:ext cx="2490520" cy="3517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7592" y="2924944"/>
              <a:ext cx="432000" cy="269762"/>
            </a:xfrm>
            <a:prstGeom prst="rect">
              <a:avLst/>
            </a:prstGeom>
          </p:spPr>
        </p:pic>
        <p:sp>
          <p:nvSpPr>
            <p:cNvPr id="23" name="Trapèze 14"/>
            <p:cNvSpPr/>
            <p:nvPr/>
          </p:nvSpPr>
          <p:spPr>
            <a:xfrm rot="5400000" flipV="1">
              <a:off x="4915105" y="3286867"/>
              <a:ext cx="2776600" cy="510144"/>
            </a:xfrm>
            <a:custGeom>
              <a:avLst/>
              <a:gdLst>
                <a:gd name="connsiteX0" fmla="*/ 0 w 2776600"/>
                <a:gd name="connsiteY0" fmla="*/ 0 h 510144"/>
                <a:gd name="connsiteX1" fmla="*/ 2776600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  <a:gd name="connsiteX0" fmla="*/ 0 w 2776600"/>
                <a:gd name="connsiteY0" fmla="*/ 0 h 510144"/>
                <a:gd name="connsiteX1" fmla="*/ 1666257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600" h="510144">
                  <a:moveTo>
                    <a:pt x="0" y="0"/>
                  </a:moveTo>
                  <a:lnTo>
                    <a:pt x="1666257" y="0"/>
                  </a:lnTo>
                  <a:lnTo>
                    <a:pt x="2776600" y="510144"/>
                  </a:lnTo>
                  <a:lnTo>
                    <a:pt x="0" y="510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714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</a:t>
            </a:r>
            <a:r>
              <a:rPr lang="fr-FR" dirty="0">
                <a:solidFill>
                  <a:srgbClr val="20A3BD"/>
                </a:solidFill>
              </a:rPr>
              <a:t> expert </a:t>
            </a:r>
            <a:r>
              <a:rPr lang="fr-FR" dirty="0"/>
              <a:t>contact point </a:t>
            </a:r>
            <a:r>
              <a:rPr lang="fr-FR" dirty="0" smtClean="0"/>
              <a:t>for</a:t>
            </a:r>
            <a:br>
              <a:rPr lang="fr-FR" dirty="0" smtClean="0"/>
            </a:br>
            <a:r>
              <a:rPr lang="fr-FR" dirty="0" smtClean="0"/>
              <a:t>collaborative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D7DE7F-D609-43EC-B83C-D1FE012EE281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129" name="Imag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060848"/>
            <a:ext cx="3292277" cy="4392488"/>
          </a:xfrm>
          <a:prstGeom prst="rect">
            <a:avLst/>
          </a:prstGeom>
        </p:spPr>
      </p:pic>
      <p:sp>
        <p:nvSpPr>
          <p:cNvPr id="1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97799"/>
          </a:xfrm>
        </p:spPr>
        <p:txBody>
          <a:bodyPr>
            <a:normAutofit/>
          </a:bodyPr>
          <a:lstStyle/>
          <a:p>
            <a:endParaRPr lang="fr-FR" b="0" dirty="0" smtClean="0"/>
          </a:p>
          <a:p>
            <a:endParaRPr lang="fr-FR" b="0" dirty="0" smtClean="0"/>
          </a:p>
          <a:p>
            <a:r>
              <a:rPr lang="fr-FR" b="0" dirty="0" err="1" smtClean="0"/>
              <a:t>Projects</a:t>
            </a:r>
            <a:r>
              <a:rPr lang="fr-FR" b="0" dirty="0" smtClean="0"/>
              <a:t> </a:t>
            </a:r>
            <a:r>
              <a:rPr lang="fr-FR" b="0" dirty="0" err="1" smtClean="0"/>
              <a:t>built</a:t>
            </a:r>
            <a:r>
              <a:rPr lang="fr-FR" b="0" dirty="0" smtClean="0"/>
              <a:t> in close relation </a:t>
            </a:r>
            <a:r>
              <a:rPr lang="fr-FR" b="0" dirty="0" err="1" smtClean="0"/>
              <a:t>with</a:t>
            </a:r>
            <a:r>
              <a:rPr lang="fr-FR" b="0" dirty="0" smtClean="0"/>
              <a:t> the teams running the </a:t>
            </a:r>
            <a:r>
              <a:rPr lang="fr-FR" b="0" dirty="0" err="1" smtClean="0"/>
              <a:t>core</a:t>
            </a:r>
            <a:r>
              <a:rPr lang="fr-FR" b="0" dirty="0" smtClean="0"/>
              <a:t> </a:t>
            </a:r>
            <a:r>
              <a:rPr lang="fr-FR" b="0" dirty="0" err="1" smtClean="0"/>
              <a:t>facilities</a:t>
            </a:r>
            <a:endParaRPr lang="fr-FR" b="0" dirty="0" smtClean="0"/>
          </a:p>
          <a:p>
            <a:endParaRPr lang="fr-FR" b="0" dirty="0"/>
          </a:p>
          <a:p>
            <a:r>
              <a:rPr lang="fr-FR" b="0" dirty="0" smtClean="0"/>
              <a:t>A flexible </a:t>
            </a:r>
            <a:r>
              <a:rPr lang="fr-FR" b="0" dirty="0" err="1" smtClean="0"/>
              <a:t>partnering</a:t>
            </a:r>
            <a:r>
              <a:rPr lang="fr-FR" b="0" dirty="0" smtClean="0"/>
              <a:t> </a:t>
            </a:r>
            <a:r>
              <a:rPr lang="fr-FR" b="0" dirty="0" err="1" smtClean="0"/>
              <a:t>strategy</a:t>
            </a:r>
            <a:endParaRPr lang="fr-FR" b="0" dirty="0" smtClean="0"/>
          </a:p>
          <a:p>
            <a:pPr lvl="1"/>
            <a:r>
              <a:rPr lang="fr-FR" b="0" dirty="0" err="1" smtClean="0">
                <a:solidFill>
                  <a:srgbClr val="20A3BD"/>
                </a:solidFill>
              </a:rPr>
              <a:t>fee</a:t>
            </a:r>
            <a:r>
              <a:rPr lang="fr-FR" b="0" dirty="0" smtClean="0">
                <a:solidFill>
                  <a:srgbClr val="20A3BD"/>
                </a:solidFill>
              </a:rPr>
              <a:t> for </a:t>
            </a:r>
            <a:r>
              <a:rPr lang="fr-FR" b="0" dirty="0" err="1" smtClean="0">
                <a:solidFill>
                  <a:srgbClr val="20A3BD"/>
                </a:solidFill>
              </a:rPr>
              <a:t>research</a:t>
            </a:r>
            <a:r>
              <a:rPr lang="fr-FR" b="0" dirty="0" smtClean="0">
                <a:solidFill>
                  <a:srgbClr val="20A3BD"/>
                </a:solidFill>
              </a:rPr>
              <a:t> service</a:t>
            </a:r>
            <a:r>
              <a:rPr lang="fr-FR" b="0" dirty="0" smtClean="0"/>
              <a:t>,</a:t>
            </a:r>
          </a:p>
          <a:p>
            <a:pPr lvl="1"/>
            <a:r>
              <a:rPr lang="fr-FR" b="0" dirty="0" err="1" smtClean="0"/>
              <a:t>framework</a:t>
            </a:r>
            <a:r>
              <a:rPr lang="fr-FR" b="0" dirty="0" smtClean="0"/>
              <a:t> service agreement,</a:t>
            </a:r>
          </a:p>
          <a:p>
            <a:pPr lvl="1"/>
            <a:r>
              <a:rPr lang="fr-FR" b="0" dirty="0" smtClean="0"/>
              <a:t>collaborative programs, </a:t>
            </a:r>
            <a:r>
              <a:rPr lang="fr-FR" b="0" i="1" dirty="0" smtClean="0"/>
              <a:t>etc</a:t>
            </a:r>
            <a:r>
              <a:rPr lang="fr-FR" b="0" dirty="0" smtClean="0"/>
              <a:t>.</a:t>
            </a:r>
          </a:p>
          <a:p>
            <a:endParaRPr lang="fr-FR" b="0" dirty="0" smtClean="0"/>
          </a:p>
          <a:p>
            <a:r>
              <a:rPr lang="fr-FR" b="0" dirty="0" err="1" smtClean="0"/>
              <a:t>Quality</a:t>
            </a:r>
            <a:r>
              <a:rPr lang="fr-FR" b="0" dirty="0" smtClean="0"/>
              <a:t> management</a:t>
            </a:r>
          </a:p>
        </p:txBody>
      </p:sp>
      <p:sp>
        <p:nvSpPr>
          <p:cNvPr id="131" name="Espace réservé du contenu 2"/>
          <p:cNvSpPr txBox="1">
            <a:spLocks/>
          </p:cNvSpPr>
          <p:nvPr/>
        </p:nvSpPr>
        <p:spPr>
          <a:xfrm>
            <a:off x="457200" y="1600200"/>
            <a:ext cx="821925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Many industrial partnerships hosted within the FLI facilities</a:t>
            </a:r>
          </a:p>
        </p:txBody>
      </p:sp>
    </p:spTree>
    <p:extLst>
      <p:ext uri="{BB962C8B-B14F-4D97-AF65-F5344CB8AC3E}">
        <p14:creationId xmlns:p14="http://schemas.microsoft.com/office/powerpoint/2010/main" val="11042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1475656" y="2492896"/>
            <a:ext cx="6711672" cy="3892794"/>
            <a:chOff x="2406875" y="1700808"/>
            <a:chExt cx="6711672" cy="3892794"/>
          </a:xfrm>
        </p:grpSpPr>
        <p:grpSp>
          <p:nvGrpSpPr>
            <p:cNvPr id="31" name="Groupe 30"/>
            <p:cNvGrpSpPr/>
            <p:nvPr/>
          </p:nvGrpSpPr>
          <p:grpSpPr>
            <a:xfrm>
              <a:off x="2406875" y="1785522"/>
              <a:ext cx="4762298" cy="3808080"/>
              <a:chOff x="1681911" y="1517842"/>
              <a:chExt cx="4762298" cy="3808080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3706123" y="4956590"/>
                <a:ext cx="986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169FBA"/>
                    </a:solidFill>
                  </a:rPr>
                  <a:t>Facilities</a:t>
                </a:r>
                <a:endParaRPr lang="fr-FR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1948969" y="1517842"/>
                <a:ext cx="4207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960688" algn="l"/>
                  </a:tabLst>
                </a:pPr>
                <a:r>
                  <a:rPr lang="fr-FR" dirty="0" smtClean="0">
                    <a:solidFill>
                      <a:srgbClr val="20A3BD"/>
                    </a:solidFill>
                  </a:rPr>
                  <a:t>R&amp;D services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Training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81911" y="2072688"/>
                <a:ext cx="4762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Collaboration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Expertise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975335" y="4418205"/>
                <a:ext cx="1357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err="1" smtClean="0">
                    <a:solidFill>
                      <a:srgbClr val="169FBA"/>
                    </a:solidFill>
                  </a:rPr>
                  <a:t>Laboratories</a:t>
                </a:r>
                <a:endParaRPr lang="fr-FR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2385206" y="4279705"/>
                <a:ext cx="1060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3679825" algn="l"/>
                  </a:tabLst>
                </a:pPr>
                <a:r>
                  <a:rPr lang="fr-FR" dirty="0" err="1" smtClean="0">
                    <a:solidFill>
                      <a:srgbClr val="169FBA"/>
                    </a:solidFill>
                  </a:rPr>
                  <a:t>Thematic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 networks</a:t>
                </a:r>
              </a:p>
            </p:txBody>
          </p:sp>
          <p:grpSp>
            <p:nvGrpSpPr>
              <p:cNvPr id="46" name="Groupe 45"/>
              <p:cNvGrpSpPr/>
              <p:nvPr/>
            </p:nvGrpSpPr>
            <p:grpSpPr>
              <a:xfrm>
                <a:off x="2406584" y="1727536"/>
                <a:ext cx="3600124" cy="3240000"/>
                <a:chOff x="2406584" y="1727536"/>
                <a:chExt cx="3600124" cy="3240000"/>
              </a:xfrm>
            </p:grpSpPr>
            <p:grpSp>
              <p:nvGrpSpPr>
                <p:cNvPr id="47" name="Groupe 46"/>
                <p:cNvGrpSpPr>
                  <a:grpSpLocks noChangeAspect="1"/>
                </p:cNvGrpSpPr>
                <p:nvPr/>
              </p:nvGrpSpPr>
              <p:grpSpPr>
                <a:xfrm>
                  <a:off x="2406584" y="1727536"/>
                  <a:ext cx="3600124" cy="3240000"/>
                  <a:chOff x="395821" y="2493056"/>
                  <a:chExt cx="3600124" cy="3240000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794759" y="2493056"/>
                    <a:ext cx="1256961" cy="3240000"/>
                  </a:xfrm>
                  <a:prstGeom prst="arc">
                    <a:avLst>
                      <a:gd name="adj1" fmla="val 16200000"/>
                      <a:gd name="adj2" fmla="val 1858820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5" name="Arc 54"/>
                  <p:cNvSpPr/>
                  <p:nvPr/>
                </p:nvSpPr>
                <p:spPr>
                  <a:xfrm>
                    <a:off x="395821" y="3039359"/>
                    <a:ext cx="1260000" cy="2160000"/>
                  </a:xfrm>
                  <a:prstGeom prst="arc">
                    <a:avLst>
                      <a:gd name="adj1" fmla="val 16200000"/>
                      <a:gd name="adj2" fmla="val 19371743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6" name="Arc 55"/>
                  <p:cNvSpPr/>
                  <p:nvPr/>
                </p:nvSpPr>
                <p:spPr>
                  <a:xfrm flipH="1">
                    <a:off x="2339752" y="2493056"/>
                    <a:ext cx="1260000" cy="3240000"/>
                  </a:xfrm>
                  <a:prstGeom prst="arc">
                    <a:avLst>
                      <a:gd name="adj1" fmla="val 16200000"/>
                      <a:gd name="adj2" fmla="val 1859401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8" name="Arc 57"/>
                  <p:cNvSpPr/>
                  <p:nvPr/>
                </p:nvSpPr>
                <p:spPr>
                  <a:xfrm flipH="1">
                    <a:off x="2735945" y="3033056"/>
                    <a:ext cx="1260000" cy="2160000"/>
                  </a:xfrm>
                  <a:prstGeom prst="arc">
                    <a:avLst>
                      <a:gd name="adj1" fmla="val 16200000"/>
                      <a:gd name="adj2" fmla="val 19470835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61" name="Arc 60"/>
                  <p:cNvSpPr/>
                  <p:nvPr/>
                </p:nvSpPr>
                <p:spPr>
                  <a:xfrm rot="10800000">
                    <a:off x="2375821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69315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10800000" flipH="1">
                    <a:off x="752845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49670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cxnSp>
                <p:nvCxnSpPr>
                  <p:cNvPr id="63" name="Connecteur droit avec flèche 62"/>
                  <p:cNvCxnSpPr>
                    <a:stCxn id="66" idx="4"/>
                  </p:cNvCxnSpPr>
                  <p:nvPr/>
                </p:nvCxnSpPr>
                <p:spPr>
                  <a:xfrm>
                    <a:off x="2192814" y="4833055"/>
                    <a:ext cx="0" cy="900001"/>
                  </a:xfrm>
                  <a:prstGeom prst="straightConnector1">
                    <a:avLst/>
                  </a:prstGeom>
                  <a:ln w="31750">
                    <a:solidFill>
                      <a:srgbClr val="6F194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Ellipse 65"/>
                  <p:cNvSpPr/>
                  <p:nvPr/>
                </p:nvSpPr>
                <p:spPr>
                  <a:xfrm>
                    <a:off x="1472814" y="3393055"/>
                    <a:ext cx="1440000" cy="144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6F194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4400" dirty="0" smtClean="0">
                        <a:solidFill>
                          <a:srgbClr val="169FBA"/>
                        </a:solidFill>
                      </a:rPr>
                      <a:t>FLI</a:t>
                    </a:r>
                    <a:endParaRPr lang="fr-FR" sz="4400" dirty="0">
                      <a:solidFill>
                        <a:srgbClr val="169FBA"/>
                      </a:solidFill>
                    </a:endParaRPr>
                  </a:p>
                </p:txBody>
              </p:sp>
            </p:grpSp>
            <p:pic>
              <p:nvPicPr>
                <p:cNvPr id="48" name="Image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17" y="2952408"/>
                  <a:ext cx="982814" cy="790253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Accolade ouvrante 31"/>
            <p:cNvSpPr/>
            <p:nvPr/>
          </p:nvSpPr>
          <p:spPr>
            <a:xfrm rot="10800000">
              <a:off x="6948264" y="1700808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ccolade ouvrante 32"/>
            <p:cNvSpPr/>
            <p:nvPr/>
          </p:nvSpPr>
          <p:spPr>
            <a:xfrm rot="10800000">
              <a:off x="6948265" y="3670180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389842" y="247014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169FBA"/>
                  </a:solidFill>
                </a:rPr>
                <a:t>Your</a:t>
              </a:r>
              <a:r>
                <a:rPr lang="fr-FR" dirty="0" smtClean="0">
                  <a:solidFill>
                    <a:srgbClr val="169FBA"/>
                  </a:solidFill>
                </a:rPr>
                <a:t> </a:t>
              </a:r>
              <a:r>
                <a:rPr lang="fr-FR" dirty="0" err="1" smtClean="0">
                  <a:solidFill>
                    <a:srgbClr val="169FBA"/>
                  </a:solidFill>
                </a:rPr>
                <a:t>needs</a:t>
              </a:r>
              <a:endParaRPr lang="fr-FR" dirty="0">
                <a:solidFill>
                  <a:srgbClr val="169FBA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389842" y="4439514"/>
              <a:ext cx="172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Our </a:t>
              </a:r>
              <a:r>
                <a:rPr lang="fr-FR" dirty="0" err="1" smtClean="0">
                  <a:solidFill>
                    <a:srgbClr val="169FBA"/>
                  </a:solidFill>
                </a:rPr>
                <a:t>offer</a:t>
              </a:r>
              <a:endParaRPr lang="fr-FR" dirty="0">
                <a:solidFill>
                  <a:srgbClr val="169FBA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easy </a:t>
            </a: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>
                <a:solidFill>
                  <a:srgbClr val="20A3BD"/>
                </a:solidFill>
              </a:rPr>
              <a:t>the </a:t>
            </a:r>
            <a:r>
              <a:rPr lang="en-US" dirty="0" smtClean="0"/>
              <a:t>French resources </a:t>
            </a:r>
            <a:r>
              <a:rPr lang="en-US" dirty="0"/>
              <a:t>and expertise of the </a:t>
            </a:r>
            <a:r>
              <a:rPr lang="en-US" dirty="0" smtClean="0"/>
              <a:t>biomedical imaging field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0B3545-3756-4E28-9CAE-486BDF35AC4A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57200" y="1412776"/>
            <a:ext cx="8229600" cy="870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smtClean="0"/>
              <a:t>A </a:t>
            </a:r>
            <a:r>
              <a:rPr lang="fr-FR" b="0" dirty="0" err="1" smtClean="0"/>
              <a:t>privileged</a:t>
            </a:r>
            <a:r>
              <a:rPr lang="fr-FR" b="0" dirty="0" smtClean="0"/>
              <a:t> entry point to help </a:t>
            </a:r>
            <a:r>
              <a:rPr lang="fr-FR" b="0" dirty="0" err="1" smtClean="0"/>
              <a:t>you</a:t>
            </a:r>
            <a:endParaRPr lang="fr-FR" b="0" dirty="0"/>
          </a:p>
          <a:p>
            <a:pPr marL="0" indent="0" algn="ctr">
              <a:buNone/>
            </a:pPr>
            <a:r>
              <a:rPr lang="fr-FR" b="0" dirty="0" err="1" smtClean="0"/>
              <a:t>find</a:t>
            </a:r>
            <a:r>
              <a:rPr lang="fr-FR" b="0" dirty="0" smtClean="0"/>
              <a:t> the best </a:t>
            </a:r>
            <a:r>
              <a:rPr lang="fr-FR" b="0" dirty="0" err="1" smtClean="0"/>
              <a:t>way</a:t>
            </a:r>
            <a:r>
              <a:rPr lang="fr-FR" b="0" dirty="0" smtClean="0"/>
              <a:t> to </a:t>
            </a:r>
            <a:r>
              <a:rPr lang="fr-FR" b="0" dirty="0" err="1" smtClean="0"/>
              <a:t>answer</a:t>
            </a:r>
            <a:r>
              <a:rPr lang="fr-FR" b="0" dirty="0" smtClean="0"/>
              <a:t> </a:t>
            </a:r>
            <a:r>
              <a:rPr lang="fr-FR" b="0" dirty="0" err="1" smtClean="0"/>
              <a:t>your</a:t>
            </a:r>
            <a:r>
              <a:rPr lang="fr-FR" b="0" dirty="0" smtClean="0"/>
              <a:t> </a:t>
            </a:r>
            <a:r>
              <a:rPr lang="fr-FR" b="0" dirty="0" err="1" smtClean="0"/>
              <a:t>needs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99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/>
              <a:t>Pierre Wiltz</a:t>
            </a:r>
          </a:p>
          <a:p>
            <a:pPr marL="0" indent="0">
              <a:buNone/>
            </a:pPr>
            <a:r>
              <a:rPr lang="fr-FR" b="0" dirty="0"/>
              <a:t>Strategic marketing and business </a:t>
            </a:r>
            <a:r>
              <a:rPr lang="fr-FR" b="0" dirty="0" err="1"/>
              <a:t>development</a:t>
            </a:r>
            <a:endParaRPr lang="fr-FR" b="0" dirty="0"/>
          </a:p>
          <a:p>
            <a:pPr marL="0" indent="0">
              <a:buNone/>
            </a:pPr>
            <a:r>
              <a:rPr lang="fr-FR" b="0" dirty="0">
                <a:hlinkClick r:id="rId3"/>
              </a:rPr>
              <a:t>pierre.wiltz@cea.fr</a:t>
            </a: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b="0" dirty="0">
                <a:hlinkClick r:id="rId4"/>
              </a:rPr>
              <a:t>www.francelifeimaging.fr</a:t>
            </a:r>
            <a:endParaRPr lang="fr-FR" b="0" dirty="0"/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35127D-EB68-4CCF-9F26-B02A23B07CF5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9906"/>
            <a:ext cx="4940019" cy="4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11055</TotalTime>
  <Words>316</Words>
  <Application>Microsoft Office PowerPoint</Application>
  <PresentationFormat>Affichage à l'écran (4:3)</PresentationFormat>
  <Paragraphs>121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Thème Office</vt:lpstr>
      <vt:lpstr>France Life Imaging</vt:lpstr>
      <vt:lpstr>An infrastructure dedicated to the challenges and needs of biomedical imaging research</vt:lpstr>
      <vt:lpstr>An organisation centered on core facilities, hubs for biomedical imaging research</vt:lpstr>
      <vt:lpstr>A translational approach built on a structural link with hospitals</vt:lpstr>
      <vt:lpstr>An expert contact point for collaborative research</vt:lpstr>
      <vt:lpstr>An easy access to the French resources and expertise of the biomedical imaging field</vt:lpstr>
      <vt:lpstr>Thank you for your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WILTZ</dc:creator>
  <cp:lastModifiedBy>WILTZ Pierre</cp:lastModifiedBy>
  <cp:revision>564</cp:revision>
  <cp:lastPrinted>2015-03-16T15:48:18Z</cp:lastPrinted>
  <dcterms:created xsi:type="dcterms:W3CDTF">2014-08-25T14:18:52Z</dcterms:created>
  <dcterms:modified xsi:type="dcterms:W3CDTF">2016-08-12T13:26:33Z</dcterms:modified>
</cp:coreProperties>
</file>