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9" r:id="rId2"/>
    <p:sldId id="388" r:id="rId3"/>
    <p:sldId id="320" r:id="rId4"/>
    <p:sldId id="406" r:id="rId5"/>
    <p:sldId id="402" r:id="rId6"/>
    <p:sldId id="403" r:id="rId7"/>
    <p:sldId id="404" r:id="rId8"/>
    <p:sldId id="405" r:id="rId9"/>
    <p:sldId id="407" r:id="rId10"/>
    <p:sldId id="331" r:id="rId11"/>
    <p:sldId id="338" r:id="rId12"/>
    <p:sldId id="354" r:id="rId13"/>
    <p:sldId id="353" r:id="rId14"/>
    <p:sldId id="355" r:id="rId15"/>
    <p:sldId id="386" r:id="rId16"/>
    <p:sldId id="410" r:id="rId17"/>
    <p:sldId id="408" r:id="rId18"/>
    <p:sldId id="375" r:id="rId19"/>
    <p:sldId id="411" r:id="rId20"/>
    <p:sldId id="357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945"/>
    <a:srgbClr val="169FBA"/>
    <a:srgbClr val="DEDFDE"/>
    <a:srgbClr val="F13E6D"/>
    <a:srgbClr val="A7D744"/>
    <a:srgbClr val="F98B37"/>
    <a:srgbClr val="EEECE1"/>
    <a:srgbClr val="B7DEE8"/>
    <a:srgbClr val="C0E997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41" autoAdjust="0"/>
  </p:normalViewPr>
  <p:slideViewPr>
    <p:cSldViewPr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41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W247427\Desktop\FLI\Equipements\20160503%20Equipements%20FLI%20P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stats!$A$28</c:f>
              <c:strCache>
                <c:ptCount val="1"/>
                <c:pt idx="0">
                  <c:v>Préclinique</c:v>
                </c:pt>
              </c:strCache>
            </c:strRef>
          </c:tx>
          <c:spPr>
            <a:solidFill>
              <a:srgbClr val="237B91"/>
            </a:solidFill>
            <a:ln>
              <a:noFill/>
            </a:ln>
            <a:effectLst/>
          </c:spPr>
          <c:invertIfNegative val="0"/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stats!$J$28:$J$35</c:f>
              <c:numCache>
                <c:formatCode>General</c:formatCode>
                <c:ptCount val="8"/>
                <c:pt idx="0">
                  <c:v>34</c:v>
                </c:pt>
                <c:pt idx="1">
                  <c:v>26</c:v>
                </c:pt>
                <c:pt idx="2">
                  <c:v>16</c:v>
                </c:pt>
                <c:pt idx="3">
                  <c:v>10</c:v>
                </c:pt>
                <c:pt idx="4">
                  <c:v>1</c:v>
                </c:pt>
                <c:pt idx="5">
                  <c:v>7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stats!$A$42</c:f>
              <c:strCache>
                <c:ptCount val="1"/>
                <c:pt idx="0">
                  <c:v>Clinique</c:v>
                </c:pt>
              </c:strCache>
            </c:strRef>
          </c:tx>
          <c:spPr>
            <a:solidFill>
              <a:srgbClr val="6F1945"/>
            </a:solidFill>
            <a:ln>
              <a:noFill/>
            </a:ln>
            <a:effectLst/>
          </c:spPr>
          <c:invertIfNegative val="0"/>
          <c:cat>
            <c:strRef>
              <c:f>stats!$B$28:$B$35</c:f>
              <c:strCache>
                <c:ptCount val="8"/>
                <c:pt idx="0">
                  <c:v>IRM</c:v>
                </c:pt>
                <c:pt idx="1">
                  <c:v>Optique</c:v>
                </c:pt>
                <c:pt idx="2">
                  <c:v>Nucléaire</c:v>
                </c:pt>
                <c:pt idx="3">
                  <c:v>US</c:v>
                </c:pt>
                <c:pt idx="4">
                  <c:v>MEG/EEG</c:v>
                </c:pt>
                <c:pt idx="5">
                  <c:v>RX</c:v>
                </c:pt>
                <c:pt idx="6">
                  <c:v>Multimodal</c:v>
                </c:pt>
                <c:pt idx="7">
                  <c:v>Autre</c:v>
                </c:pt>
              </c:strCache>
            </c:strRef>
          </c:cat>
          <c:val>
            <c:numRef>
              <c:f>stats!$J$42:$J$49</c:f>
              <c:numCache>
                <c:formatCode>General</c:formatCode>
                <c:ptCount val="8"/>
                <c:pt idx="0">
                  <c:v>15</c:v>
                </c:pt>
                <c:pt idx="1">
                  <c:v>4</c:v>
                </c:pt>
                <c:pt idx="2">
                  <c:v>9</c:v>
                </c:pt>
                <c:pt idx="3">
                  <c:v>5</c:v>
                </c:pt>
                <c:pt idx="4">
                  <c:v>11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625976"/>
        <c:axId val="527626368"/>
      </c:barChart>
      <c:catAx>
        <c:axId val="527625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7626368"/>
        <c:crosses val="autoZero"/>
        <c:auto val="1"/>
        <c:lblAlgn val="ctr"/>
        <c:lblOffset val="100"/>
        <c:noMultiLvlLbl val="0"/>
      </c:catAx>
      <c:valAx>
        <c:axId val="52762636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2762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CC957-B076-4FAB-90F5-3D2F3D3847E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4FBF2A4-B0B7-4D65-BDFC-0F5B393BC16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Clinical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research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with</a:t>
          </a:r>
          <a:r>
            <a:rPr lang="fr-FR" sz="1400" b="0" dirty="0" smtClean="0">
              <a:solidFill>
                <a:srgbClr val="169FBA"/>
              </a:solidFill>
            </a:rPr>
            <a:t> standard </a:t>
          </a:r>
          <a:r>
            <a:rPr lang="fr-FR" sz="1400" b="0" dirty="0" err="1" smtClean="0">
              <a:solidFill>
                <a:srgbClr val="169FBA"/>
              </a:solidFill>
            </a:rPr>
            <a:t>imaging</a:t>
          </a:r>
          <a:r>
            <a:rPr lang="fr-FR" sz="1400" b="0" dirty="0" smtClean="0">
              <a:solidFill>
                <a:srgbClr val="169FBA"/>
              </a:solidFill>
            </a:rPr>
            <a:t> techniques</a:t>
          </a:r>
          <a:endParaRPr lang="fr-FR" sz="1400" b="0" dirty="0">
            <a:solidFill>
              <a:srgbClr val="169FBA"/>
            </a:solidFill>
          </a:endParaRPr>
        </a:p>
      </dgm:t>
    </dgm:pt>
    <dgm:pt modelId="{B3B03B51-1F2A-4E5B-9494-F4F8022E32B4}" type="parTrans" cxnId="{68A3AA9F-1251-4802-A0B1-BD050B2B6D00}">
      <dgm:prSet/>
      <dgm:spPr/>
      <dgm:t>
        <a:bodyPr/>
        <a:lstStyle/>
        <a:p>
          <a:endParaRPr lang="fr-FR"/>
        </a:p>
      </dgm:t>
    </dgm:pt>
    <dgm:pt modelId="{932B24A9-A5D0-4FA6-A999-A547144482B0}" type="sibTrans" cxnId="{68A3AA9F-1251-4802-A0B1-BD050B2B6D00}">
      <dgm:prSet/>
      <dgm:spPr/>
      <dgm:t>
        <a:bodyPr/>
        <a:lstStyle/>
        <a:p>
          <a:endParaRPr lang="fr-FR"/>
        </a:p>
      </dgm:t>
    </dgm:pt>
    <dgm:pt modelId="{6AB85695-AF3E-44ED-A462-82B343E4BBD4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Clinical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research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with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advanced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imaging</a:t>
          </a:r>
          <a:r>
            <a:rPr lang="fr-FR" sz="1400" b="0" dirty="0" smtClean="0">
              <a:solidFill>
                <a:srgbClr val="169FBA"/>
              </a:solidFill>
            </a:rPr>
            <a:t> techniques</a:t>
          </a:r>
          <a:endParaRPr lang="fr-FR" sz="1400" b="0" dirty="0">
            <a:solidFill>
              <a:srgbClr val="169FBA"/>
            </a:solidFill>
          </a:endParaRPr>
        </a:p>
      </dgm:t>
    </dgm:pt>
    <dgm:pt modelId="{C21E6EC3-CE6A-4732-9E47-9AEA82E77586}" type="parTrans" cxnId="{ECC120F2-1816-48C7-A3EF-29B49DE3001D}">
      <dgm:prSet/>
      <dgm:spPr/>
      <dgm:t>
        <a:bodyPr/>
        <a:lstStyle/>
        <a:p>
          <a:endParaRPr lang="fr-FR"/>
        </a:p>
      </dgm:t>
    </dgm:pt>
    <dgm:pt modelId="{41DD7279-8DF1-4C23-AE9B-0AD3BC9EA980}" type="sibTrans" cxnId="{ECC120F2-1816-48C7-A3EF-29B49DE3001D}">
      <dgm:prSet/>
      <dgm:spPr/>
      <dgm:t>
        <a:bodyPr/>
        <a:lstStyle/>
        <a:p>
          <a:endParaRPr lang="fr-FR"/>
        </a:p>
      </dgm:t>
    </dgm:pt>
    <dgm:pt modelId="{6A5C5C5D-6036-4553-89F5-E3E98C3140C7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Methodology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developments</a:t>
          </a:r>
          <a:r>
            <a:rPr lang="fr-FR" sz="1400" b="0" dirty="0" smtClean="0">
              <a:solidFill>
                <a:srgbClr val="169FBA"/>
              </a:solidFill>
            </a:rPr>
            <a:t> in </a:t>
          </a:r>
          <a:r>
            <a:rPr lang="fr-FR" sz="1400" b="0" dirty="0" err="1" smtClean="0">
              <a:solidFill>
                <a:srgbClr val="169FBA"/>
              </a:solidFill>
            </a:rPr>
            <a:t>biomedical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imaging</a:t>
          </a:r>
          <a:endParaRPr lang="fr-FR" sz="1400" b="0" dirty="0">
            <a:solidFill>
              <a:srgbClr val="169FBA"/>
            </a:solidFill>
          </a:endParaRPr>
        </a:p>
      </dgm:t>
    </dgm:pt>
    <dgm:pt modelId="{D065428C-F722-4FD5-93FE-984B5CAE5C29}" type="parTrans" cxnId="{3601A9DD-C16F-460A-91CA-28FCA9CA20E3}">
      <dgm:prSet/>
      <dgm:spPr/>
      <dgm:t>
        <a:bodyPr/>
        <a:lstStyle/>
        <a:p>
          <a:endParaRPr lang="fr-FR"/>
        </a:p>
      </dgm:t>
    </dgm:pt>
    <dgm:pt modelId="{7897C93F-3390-4F28-B7F3-255C3EA79D03}" type="sibTrans" cxnId="{3601A9DD-C16F-460A-91CA-28FCA9CA20E3}">
      <dgm:prSet/>
      <dgm:spPr/>
      <dgm:t>
        <a:bodyPr/>
        <a:lstStyle/>
        <a:p>
          <a:endParaRPr lang="fr-FR"/>
        </a:p>
      </dgm:t>
    </dgm:pt>
    <dgm:pt modelId="{9E239FA0-D3E8-4596-B675-9DCE6E872A46}">
      <dgm:prSet phldrT="[Texte]" custT="1"/>
      <dgm:spPr>
        <a:noFill/>
        <a:ln>
          <a:solidFill>
            <a:srgbClr val="6F1945"/>
          </a:solidFill>
        </a:ln>
      </dgm:spPr>
      <dgm:t>
        <a:bodyPr/>
        <a:lstStyle/>
        <a:p>
          <a:r>
            <a:rPr lang="fr-FR" sz="1400" b="0" dirty="0" err="1" smtClean="0">
              <a:solidFill>
                <a:srgbClr val="169FBA"/>
              </a:solidFill>
            </a:rPr>
            <a:t>Preclinical</a:t>
          </a:r>
          <a:r>
            <a:rPr lang="fr-FR" sz="1400" b="0" dirty="0" smtClean="0">
              <a:solidFill>
                <a:srgbClr val="169FBA"/>
              </a:solidFill>
            </a:rPr>
            <a:t> </a:t>
          </a:r>
          <a:r>
            <a:rPr lang="fr-FR" sz="1400" b="0" dirty="0" err="1" smtClean="0">
              <a:solidFill>
                <a:srgbClr val="169FBA"/>
              </a:solidFill>
            </a:rPr>
            <a:t>research</a:t>
          </a:r>
          <a:endParaRPr lang="fr-FR" sz="1400" b="0" dirty="0">
            <a:solidFill>
              <a:srgbClr val="169FBA"/>
            </a:solidFill>
          </a:endParaRPr>
        </a:p>
      </dgm:t>
    </dgm:pt>
    <dgm:pt modelId="{F4B93829-F37D-41AD-876E-3C7A0AC733F1}" type="parTrans" cxnId="{043D366D-0A8A-4FC9-ADD4-662B2D0FC155}">
      <dgm:prSet/>
      <dgm:spPr/>
      <dgm:t>
        <a:bodyPr/>
        <a:lstStyle/>
        <a:p>
          <a:endParaRPr lang="fr-FR"/>
        </a:p>
      </dgm:t>
    </dgm:pt>
    <dgm:pt modelId="{C53F6111-2446-44D8-9C84-02A9028BF357}" type="sibTrans" cxnId="{043D366D-0A8A-4FC9-ADD4-662B2D0FC155}">
      <dgm:prSet/>
      <dgm:spPr/>
      <dgm:t>
        <a:bodyPr/>
        <a:lstStyle/>
        <a:p>
          <a:endParaRPr lang="fr-FR"/>
        </a:p>
      </dgm:t>
    </dgm:pt>
    <dgm:pt modelId="{6AD1A865-905A-4682-A9FB-0F6ACF52EBC8}" type="pres">
      <dgm:prSet presAssocID="{115CC957-B076-4FAB-90F5-3D2F3D3847E4}" presName="linearFlow" presStyleCnt="0">
        <dgm:presLayoutVars>
          <dgm:resizeHandles val="exact"/>
        </dgm:presLayoutVars>
      </dgm:prSet>
      <dgm:spPr/>
    </dgm:pt>
    <dgm:pt modelId="{6A1E97DA-BFA9-4FFD-BA23-A26D6A4D7B53}" type="pres">
      <dgm:prSet presAssocID="{6A5C5C5D-6036-4553-89F5-E3E98C3140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5ED8A-2975-4BD5-A6A9-18B8CB8C2EA9}" type="pres">
      <dgm:prSet presAssocID="{7897C93F-3390-4F28-B7F3-255C3EA79D03}" presName="sibTrans" presStyleLbl="sibTrans2D1" presStyleIdx="0" presStyleCnt="3"/>
      <dgm:spPr/>
      <dgm:t>
        <a:bodyPr/>
        <a:lstStyle/>
        <a:p>
          <a:endParaRPr lang="fr-FR"/>
        </a:p>
      </dgm:t>
    </dgm:pt>
    <dgm:pt modelId="{A4A1BCC1-F66B-4234-B84F-DB903B418580}" type="pres">
      <dgm:prSet presAssocID="{7897C93F-3390-4F28-B7F3-255C3EA79D03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8A784DF-EFAB-461C-B82B-AFB28EA38C49}" type="pres">
      <dgm:prSet presAssocID="{9E239FA0-D3E8-4596-B675-9DCE6E872A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972DB4-B1F4-489E-A68E-27380ABDBCD6}" type="pres">
      <dgm:prSet presAssocID="{C53F6111-2446-44D8-9C84-02A9028BF35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E85096B4-3F76-4285-B02A-1ADC30061E13}" type="pres">
      <dgm:prSet presAssocID="{C53F6111-2446-44D8-9C84-02A9028BF357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40E69A8-6245-4216-A362-9D006277D8E6}" type="pres">
      <dgm:prSet presAssocID="{6AB85695-AF3E-44ED-A462-82B343E4BB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FD35EB-1EC1-4C12-9673-460ED2F0978B}" type="pres">
      <dgm:prSet presAssocID="{41DD7279-8DF1-4C23-AE9B-0AD3BC9EA98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BE8ABC19-8DDD-4405-AD8C-658B68E4B00E}" type="pres">
      <dgm:prSet presAssocID="{41DD7279-8DF1-4C23-AE9B-0AD3BC9EA980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05A5DEF7-B9F2-4E36-B455-85183820229F}" type="pres">
      <dgm:prSet presAssocID="{64FBF2A4-B0B7-4D65-BDFC-0F5B393BC1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0A276B-05B4-4DB1-B3A2-29CF8E0AEC19}" type="presOf" srcId="{41DD7279-8DF1-4C23-AE9B-0AD3BC9EA980}" destId="{BE8ABC19-8DDD-4405-AD8C-658B68E4B00E}" srcOrd="1" destOrd="0" presId="urn:microsoft.com/office/officeart/2005/8/layout/process2"/>
    <dgm:cxn modelId="{ECC120F2-1816-48C7-A3EF-29B49DE3001D}" srcId="{115CC957-B076-4FAB-90F5-3D2F3D3847E4}" destId="{6AB85695-AF3E-44ED-A462-82B343E4BBD4}" srcOrd="2" destOrd="0" parTransId="{C21E6EC3-CE6A-4732-9E47-9AEA82E77586}" sibTransId="{41DD7279-8DF1-4C23-AE9B-0AD3BC9EA980}"/>
    <dgm:cxn modelId="{08F90B03-49B9-49F8-8B05-4693B3363058}" type="presOf" srcId="{6AB85695-AF3E-44ED-A462-82B343E4BBD4}" destId="{940E69A8-6245-4216-A362-9D006277D8E6}" srcOrd="0" destOrd="0" presId="urn:microsoft.com/office/officeart/2005/8/layout/process2"/>
    <dgm:cxn modelId="{CCD03A1A-EB5B-417F-A7B6-A4A1074448AB}" type="presOf" srcId="{64FBF2A4-B0B7-4D65-BDFC-0F5B393BC166}" destId="{05A5DEF7-B9F2-4E36-B455-85183820229F}" srcOrd="0" destOrd="0" presId="urn:microsoft.com/office/officeart/2005/8/layout/process2"/>
    <dgm:cxn modelId="{3601A9DD-C16F-460A-91CA-28FCA9CA20E3}" srcId="{115CC957-B076-4FAB-90F5-3D2F3D3847E4}" destId="{6A5C5C5D-6036-4553-89F5-E3E98C3140C7}" srcOrd="0" destOrd="0" parTransId="{D065428C-F722-4FD5-93FE-984B5CAE5C29}" sibTransId="{7897C93F-3390-4F28-B7F3-255C3EA79D03}"/>
    <dgm:cxn modelId="{D624C5DC-BCCD-4B42-A36C-8FEDAF36E6B6}" type="presOf" srcId="{6A5C5C5D-6036-4553-89F5-E3E98C3140C7}" destId="{6A1E97DA-BFA9-4FFD-BA23-A26D6A4D7B53}" srcOrd="0" destOrd="0" presId="urn:microsoft.com/office/officeart/2005/8/layout/process2"/>
    <dgm:cxn modelId="{97705405-2877-4F14-B953-886F6EEDCD53}" type="presOf" srcId="{115CC957-B076-4FAB-90F5-3D2F3D3847E4}" destId="{6AD1A865-905A-4682-A9FB-0F6ACF52EBC8}" srcOrd="0" destOrd="0" presId="urn:microsoft.com/office/officeart/2005/8/layout/process2"/>
    <dgm:cxn modelId="{68A3AA9F-1251-4802-A0B1-BD050B2B6D00}" srcId="{115CC957-B076-4FAB-90F5-3D2F3D3847E4}" destId="{64FBF2A4-B0B7-4D65-BDFC-0F5B393BC166}" srcOrd="3" destOrd="0" parTransId="{B3B03B51-1F2A-4E5B-9494-F4F8022E32B4}" sibTransId="{932B24A9-A5D0-4FA6-A999-A547144482B0}"/>
    <dgm:cxn modelId="{EAA932A7-BC3A-4860-9478-17B324EE4CEC}" type="presOf" srcId="{9E239FA0-D3E8-4596-B675-9DCE6E872A46}" destId="{B8A784DF-EFAB-461C-B82B-AFB28EA38C49}" srcOrd="0" destOrd="0" presId="urn:microsoft.com/office/officeart/2005/8/layout/process2"/>
    <dgm:cxn modelId="{7419A6CD-1392-42A0-880C-8A454EADCE81}" type="presOf" srcId="{C53F6111-2446-44D8-9C84-02A9028BF357}" destId="{A1972DB4-B1F4-489E-A68E-27380ABDBCD6}" srcOrd="0" destOrd="0" presId="urn:microsoft.com/office/officeart/2005/8/layout/process2"/>
    <dgm:cxn modelId="{56FCF8FD-9994-4D9F-9DCE-8563A3188BE3}" type="presOf" srcId="{7897C93F-3390-4F28-B7F3-255C3EA79D03}" destId="{A4A1BCC1-F66B-4234-B84F-DB903B418580}" srcOrd="1" destOrd="0" presId="urn:microsoft.com/office/officeart/2005/8/layout/process2"/>
    <dgm:cxn modelId="{9DB4C46A-E897-48BC-AF1D-4C33B9412551}" type="presOf" srcId="{C53F6111-2446-44D8-9C84-02A9028BF357}" destId="{E85096B4-3F76-4285-B02A-1ADC30061E13}" srcOrd="1" destOrd="0" presId="urn:microsoft.com/office/officeart/2005/8/layout/process2"/>
    <dgm:cxn modelId="{A6BDEDE3-A108-42FC-9DDA-2B30CDB8C726}" type="presOf" srcId="{41DD7279-8DF1-4C23-AE9B-0AD3BC9EA980}" destId="{40FD35EB-1EC1-4C12-9673-460ED2F0978B}" srcOrd="0" destOrd="0" presId="urn:microsoft.com/office/officeart/2005/8/layout/process2"/>
    <dgm:cxn modelId="{043D366D-0A8A-4FC9-ADD4-662B2D0FC155}" srcId="{115CC957-B076-4FAB-90F5-3D2F3D3847E4}" destId="{9E239FA0-D3E8-4596-B675-9DCE6E872A46}" srcOrd="1" destOrd="0" parTransId="{F4B93829-F37D-41AD-876E-3C7A0AC733F1}" sibTransId="{C53F6111-2446-44D8-9C84-02A9028BF357}"/>
    <dgm:cxn modelId="{8C4730F3-23E2-4B10-9DFA-D27727C6D64E}" type="presOf" srcId="{7897C93F-3390-4F28-B7F3-255C3EA79D03}" destId="{C245ED8A-2975-4BD5-A6A9-18B8CB8C2EA9}" srcOrd="0" destOrd="0" presId="urn:microsoft.com/office/officeart/2005/8/layout/process2"/>
    <dgm:cxn modelId="{1D380AB0-29B5-4785-BCF5-E090ADBFEA00}" type="presParOf" srcId="{6AD1A865-905A-4682-A9FB-0F6ACF52EBC8}" destId="{6A1E97DA-BFA9-4FFD-BA23-A26D6A4D7B53}" srcOrd="0" destOrd="0" presId="urn:microsoft.com/office/officeart/2005/8/layout/process2"/>
    <dgm:cxn modelId="{F88C0E32-388F-4439-BDD9-FE27A9E5DF59}" type="presParOf" srcId="{6AD1A865-905A-4682-A9FB-0F6ACF52EBC8}" destId="{C245ED8A-2975-4BD5-A6A9-18B8CB8C2EA9}" srcOrd="1" destOrd="0" presId="urn:microsoft.com/office/officeart/2005/8/layout/process2"/>
    <dgm:cxn modelId="{A9457E40-FA3F-47B0-B53C-EC850F7D7C5C}" type="presParOf" srcId="{C245ED8A-2975-4BD5-A6A9-18B8CB8C2EA9}" destId="{A4A1BCC1-F66B-4234-B84F-DB903B418580}" srcOrd="0" destOrd="0" presId="urn:microsoft.com/office/officeart/2005/8/layout/process2"/>
    <dgm:cxn modelId="{BEA7AA85-756F-4674-88EE-551FE91F64DF}" type="presParOf" srcId="{6AD1A865-905A-4682-A9FB-0F6ACF52EBC8}" destId="{B8A784DF-EFAB-461C-B82B-AFB28EA38C49}" srcOrd="2" destOrd="0" presId="urn:microsoft.com/office/officeart/2005/8/layout/process2"/>
    <dgm:cxn modelId="{C2F1AA4B-59D8-4D47-AD72-734288987855}" type="presParOf" srcId="{6AD1A865-905A-4682-A9FB-0F6ACF52EBC8}" destId="{A1972DB4-B1F4-489E-A68E-27380ABDBCD6}" srcOrd="3" destOrd="0" presId="urn:microsoft.com/office/officeart/2005/8/layout/process2"/>
    <dgm:cxn modelId="{AA4D202A-CDED-4AE0-BFBC-E3EC617A6D90}" type="presParOf" srcId="{A1972DB4-B1F4-489E-A68E-27380ABDBCD6}" destId="{E85096B4-3F76-4285-B02A-1ADC30061E13}" srcOrd="0" destOrd="0" presId="urn:microsoft.com/office/officeart/2005/8/layout/process2"/>
    <dgm:cxn modelId="{D0FD5B72-0966-4B94-BC4D-88D03CD9AB06}" type="presParOf" srcId="{6AD1A865-905A-4682-A9FB-0F6ACF52EBC8}" destId="{940E69A8-6245-4216-A362-9D006277D8E6}" srcOrd="4" destOrd="0" presId="urn:microsoft.com/office/officeart/2005/8/layout/process2"/>
    <dgm:cxn modelId="{FC502F8E-911E-4B0F-99A5-426F48AEF19A}" type="presParOf" srcId="{6AD1A865-905A-4682-A9FB-0F6ACF52EBC8}" destId="{40FD35EB-1EC1-4C12-9673-460ED2F0978B}" srcOrd="5" destOrd="0" presId="urn:microsoft.com/office/officeart/2005/8/layout/process2"/>
    <dgm:cxn modelId="{92549F34-8F88-4EE0-8450-5DA385792134}" type="presParOf" srcId="{40FD35EB-1EC1-4C12-9673-460ED2F0978B}" destId="{BE8ABC19-8DDD-4405-AD8C-658B68E4B00E}" srcOrd="0" destOrd="0" presId="urn:microsoft.com/office/officeart/2005/8/layout/process2"/>
    <dgm:cxn modelId="{31D6234B-9EB7-4D30-8B2D-311F4392A4EB}" type="presParOf" srcId="{6AD1A865-905A-4682-A9FB-0F6ACF52EBC8}" destId="{05A5DEF7-B9F2-4E36-B455-85183820229F}" srcOrd="6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E97DA-BFA9-4FFD-BA23-A26D6A4D7B53}">
      <dsp:nvSpPr>
        <dsp:cNvPr id="0" name=""/>
        <dsp:cNvSpPr/>
      </dsp:nvSpPr>
      <dsp:spPr>
        <a:xfrm>
          <a:off x="104585" y="1717"/>
          <a:ext cx="2281349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Methodology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developments</a:t>
          </a:r>
          <a:r>
            <a:rPr lang="fr-FR" sz="1400" b="0" kern="1200" dirty="0" smtClean="0">
              <a:solidFill>
                <a:srgbClr val="169FBA"/>
              </a:solidFill>
            </a:rPr>
            <a:t> in </a:t>
          </a:r>
          <a:r>
            <a:rPr lang="fr-FR" sz="1400" b="0" kern="1200" dirty="0" err="1" smtClean="0">
              <a:solidFill>
                <a:srgbClr val="169FBA"/>
              </a:solidFill>
            </a:rPr>
            <a:t>biomedical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imaging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123300" y="20432"/>
        <a:ext cx="2243919" cy="601547"/>
      </dsp:txXfrm>
    </dsp:sp>
    <dsp:sp modelId="{C245ED8A-2975-4BD5-A6A9-18B8CB8C2EA9}">
      <dsp:nvSpPr>
        <dsp:cNvPr id="0" name=""/>
        <dsp:cNvSpPr/>
      </dsp:nvSpPr>
      <dsp:spPr>
        <a:xfrm rot="5400000">
          <a:off x="1125451" y="656669"/>
          <a:ext cx="239616" cy="28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158998" y="680631"/>
        <a:ext cx="172523" cy="167731"/>
      </dsp:txXfrm>
    </dsp:sp>
    <dsp:sp modelId="{B8A784DF-EFAB-461C-B82B-AFB28EA38C49}">
      <dsp:nvSpPr>
        <dsp:cNvPr id="0" name=""/>
        <dsp:cNvSpPr/>
      </dsp:nvSpPr>
      <dsp:spPr>
        <a:xfrm>
          <a:off x="104585" y="960184"/>
          <a:ext cx="2281349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Preclinical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research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123300" y="978899"/>
        <a:ext cx="2243919" cy="601547"/>
      </dsp:txXfrm>
    </dsp:sp>
    <dsp:sp modelId="{A1972DB4-B1F4-489E-A68E-27380ABDBCD6}">
      <dsp:nvSpPr>
        <dsp:cNvPr id="0" name=""/>
        <dsp:cNvSpPr/>
      </dsp:nvSpPr>
      <dsp:spPr>
        <a:xfrm rot="5400000">
          <a:off x="1125451" y="1615136"/>
          <a:ext cx="239616" cy="28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158998" y="1639098"/>
        <a:ext cx="172523" cy="167731"/>
      </dsp:txXfrm>
    </dsp:sp>
    <dsp:sp modelId="{940E69A8-6245-4216-A362-9D006277D8E6}">
      <dsp:nvSpPr>
        <dsp:cNvPr id="0" name=""/>
        <dsp:cNvSpPr/>
      </dsp:nvSpPr>
      <dsp:spPr>
        <a:xfrm>
          <a:off x="104585" y="1918650"/>
          <a:ext cx="2281349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Clinical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research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with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advanced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imaging</a:t>
          </a:r>
          <a:r>
            <a:rPr lang="fr-FR" sz="1400" b="0" kern="1200" dirty="0" smtClean="0">
              <a:solidFill>
                <a:srgbClr val="169FBA"/>
              </a:solidFill>
            </a:rPr>
            <a:t> techniques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123300" y="1937365"/>
        <a:ext cx="2243919" cy="601547"/>
      </dsp:txXfrm>
    </dsp:sp>
    <dsp:sp modelId="{40FD35EB-1EC1-4C12-9673-460ED2F0978B}">
      <dsp:nvSpPr>
        <dsp:cNvPr id="0" name=""/>
        <dsp:cNvSpPr/>
      </dsp:nvSpPr>
      <dsp:spPr>
        <a:xfrm rot="5400000">
          <a:off x="1125451" y="2573602"/>
          <a:ext cx="239616" cy="2875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158998" y="2597564"/>
        <a:ext cx="172523" cy="167731"/>
      </dsp:txXfrm>
    </dsp:sp>
    <dsp:sp modelId="{05A5DEF7-B9F2-4E36-B455-85183820229F}">
      <dsp:nvSpPr>
        <dsp:cNvPr id="0" name=""/>
        <dsp:cNvSpPr/>
      </dsp:nvSpPr>
      <dsp:spPr>
        <a:xfrm>
          <a:off x="104585" y="2877116"/>
          <a:ext cx="2281349" cy="6389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6F19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solidFill>
                <a:srgbClr val="169FBA"/>
              </a:solidFill>
            </a:rPr>
            <a:t>Clinical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research</a:t>
          </a:r>
          <a:r>
            <a:rPr lang="fr-FR" sz="1400" b="0" kern="1200" dirty="0" smtClean="0">
              <a:solidFill>
                <a:srgbClr val="169FBA"/>
              </a:solidFill>
            </a:rPr>
            <a:t> </a:t>
          </a:r>
          <a:r>
            <a:rPr lang="fr-FR" sz="1400" b="0" kern="1200" dirty="0" err="1" smtClean="0">
              <a:solidFill>
                <a:srgbClr val="169FBA"/>
              </a:solidFill>
            </a:rPr>
            <a:t>with</a:t>
          </a:r>
          <a:r>
            <a:rPr lang="fr-FR" sz="1400" b="0" kern="1200" dirty="0" smtClean="0">
              <a:solidFill>
                <a:srgbClr val="169FBA"/>
              </a:solidFill>
            </a:rPr>
            <a:t> standard </a:t>
          </a:r>
          <a:r>
            <a:rPr lang="fr-FR" sz="1400" b="0" kern="1200" dirty="0" err="1" smtClean="0">
              <a:solidFill>
                <a:srgbClr val="169FBA"/>
              </a:solidFill>
            </a:rPr>
            <a:t>imaging</a:t>
          </a:r>
          <a:r>
            <a:rPr lang="fr-FR" sz="1400" b="0" kern="1200" dirty="0" smtClean="0">
              <a:solidFill>
                <a:srgbClr val="169FBA"/>
              </a:solidFill>
            </a:rPr>
            <a:t> techniques</a:t>
          </a:r>
          <a:endParaRPr lang="fr-FR" sz="1400" b="0" kern="1200" dirty="0">
            <a:solidFill>
              <a:srgbClr val="169FBA"/>
            </a:solidFill>
          </a:endParaRPr>
        </a:p>
      </dsp:txBody>
      <dsp:txXfrm>
        <a:off x="123300" y="2895831"/>
        <a:ext cx="2243919" cy="601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A1A19-3D60-42C7-BFF9-09AEB51A90F8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366D-688B-46CD-83C3-56740698B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198A-4F62-4B80-B633-1CBFF5ACB51C}" type="datetimeFigureOut">
              <a:rPr lang="fr-FR" smtClean="0"/>
              <a:pPr/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00A4-C9F9-483E-86A8-AD11AFF682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5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88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4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11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1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37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1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22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37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36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7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411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89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19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11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0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19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0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00A4-C9F9-483E-86A8-AD11AFF682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0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35"/>
            <a:ext cx="1349744" cy="1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705510" cy="13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40D96E1-B514-4A88-93BD-F6DB437635DF}" type="datetime4">
              <a:rPr lang="en-US" smtClean="0"/>
              <a:t>August 12,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9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0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6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7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5786A4B-851B-42AA-A7E1-05E25D9845C1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10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Trebossen\FLI\communication\presentations\2015\3.carte réseau imager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90" y="1628800"/>
            <a:ext cx="4910204" cy="46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52000" y="-18256"/>
            <a:ext cx="68400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 userDrawn="1"/>
        </p:nvGrpSpPr>
        <p:grpSpPr>
          <a:xfrm>
            <a:off x="7812360" y="10896"/>
            <a:ext cx="1262311" cy="1240048"/>
            <a:chOff x="7812360" y="10896"/>
            <a:chExt cx="1262311" cy="124004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9"/>
            <a:stretch/>
          </p:blipFill>
          <p:spPr bwMode="auto">
            <a:xfrm>
              <a:off x="7966299" y="57978"/>
              <a:ext cx="1108372" cy="119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7812360" y="10896"/>
              <a:ext cx="648072" cy="39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n-lt"/>
              </a:endParaRP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5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7CE4CD-DF83-42D9-90D3-66CA6C2C563D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27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 lang="fr-FR" sz="18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152000" y="-18256"/>
            <a:ext cx="68400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dirty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1" b="72015"/>
          <a:stretch/>
        </p:blipFill>
        <p:spPr bwMode="auto">
          <a:xfrm>
            <a:off x="1" y="28697"/>
            <a:ext cx="1259631" cy="10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/>
          <a:stretch/>
        </p:blipFill>
        <p:spPr bwMode="auto">
          <a:xfrm>
            <a:off x="7928124" y="28697"/>
            <a:ext cx="1108372" cy="11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7812360" y="10896"/>
            <a:ext cx="648072" cy="3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6F1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6708" y="6497999"/>
            <a:ext cx="288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21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16580" y="6497999"/>
            <a:ext cx="1800000" cy="360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B5178A-D829-442F-8DA4-0E0FFC766D9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816836" y="6497999"/>
            <a:ext cx="1800000" cy="36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7F2758-C920-42E3-9E69-98D30D07DC01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23" name="Picture 2" descr="C:\Users\CARNAUD\Desktop\Label-I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94" y="6499999"/>
            <a:ext cx="358095" cy="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2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A736-FA15-4D2E-8428-2E53381F1093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QuickStyle" Target="../diagrams/quickStyle1.xml"/><Relationship Id="rId3" Type="http://schemas.openxmlformats.org/officeDocument/2006/relationships/hyperlink" Target="http://www.i-share.fr/" TargetMode="External"/><Relationship Id="rId7" Type="http://schemas.openxmlformats.org/officeDocument/2006/relationships/hyperlink" Target="http://www.ofsep.org/fr/" TargetMode="External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diagramData" Target="../diagrams/data1.xml"/><Relationship Id="rId5" Type="http://schemas.openxmlformats.org/officeDocument/2006/relationships/hyperlink" Target="http://www.memento-cohort.org/" TargetMode="External"/><Relationship Id="rId15" Type="http://schemas.microsoft.com/office/2007/relationships/diagramDrawing" Target="../diagrams/drawing1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://www.three-city-study.com/" TargetMode="External"/><Relationship Id="rId14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hyperlink" Target="http://cordis.europa.eu/project/rcn/199748_en.html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hyperlink" Target="http://cordis.europa.eu/project/rcn/110240_en.html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hyperlink" Target="http://bioimage-nmd.eu/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.wiltz@cea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hyperlink" Target="http://www.francelifeimaging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7772400" cy="1202056"/>
          </a:xfrm>
        </p:spPr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harmonized</a:t>
            </a:r>
            <a:r>
              <a:rPr lang="fr-FR" dirty="0"/>
              <a:t> and </a:t>
            </a:r>
            <a:r>
              <a:rPr lang="fr-FR" dirty="0" err="1"/>
              <a:t>coordinated</a:t>
            </a:r>
            <a:r>
              <a:rPr lang="fr-FR" dirty="0"/>
              <a:t> network </a:t>
            </a:r>
            <a:r>
              <a:rPr lang="en-US" dirty="0"/>
              <a:t>spanning the entire spectrum of biomedical imaging </a:t>
            </a:r>
            <a:r>
              <a:rPr lang="en-US" dirty="0" smtClean="0"/>
              <a:t>research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073E81-AE5D-4A7B-9A5D-A6A819F33BF8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552" y="5163368"/>
            <a:ext cx="785622" cy="64117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684" y="5162644"/>
            <a:ext cx="642620" cy="6426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520" y="5239904"/>
            <a:ext cx="1186571" cy="488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271361"/>
            <a:ext cx="1021876" cy="4251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581" y="5829814"/>
            <a:ext cx="1287453" cy="5165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273" y="5918706"/>
            <a:ext cx="1428151" cy="33875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235" y="5887915"/>
            <a:ext cx="1163761" cy="4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235" y="5728280"/>
            <a:ext cx="963107" cy="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Macintosh HD:Users:lduquenn:Documents:Travail:FLI Paris Centre:IDV:logoUSPC-N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0416"/>
            <a:ext cx="1069428" cy="57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8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to </a:t>
            </a:r>
            <a:r>
              <a:rPr lang="fr-FR" dirty="0" err="1" smtClean="0"/>
              <a:t>enliven</a:t>
            </a:r>
            <a:r>
              <a:rPr lang="fr-FR" dirty="0" smtClean="0"/>
              <a:t> the </a:t>
            </a:r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 smtClean="0"/>
              <a:t>strengthen</a:t>
            </a:r>
            <a:r>
              <a:rPr lang="fr-FR" dirty="0" smtClean="0"/>
              <a:t> the network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Organisation of the 1st National in-vivo </a:t>
            </a:r>
            <a:r>
              <a:rPr lang="fr-FR" b="0" dirty="0"/>
              <a:t>I</a:t>
            </a:r>
            <a:r>
              <a:rPr lang="fr-FR" b="0" dirty="0" smtClean="0"/>
              <a:t>maging </a:t>
            </a:r>
            <a:r>
              <a:rPr lang="fr-FR" b="0" dirty="0" err="1" smtClean="0"/>
              <a:t>Congress</a:t>
            </a:r>
            <a:r>
              <a:rPr lang="fr-FR" b="0" dirty="0" smtClean="0"/>
              <a:t> (CNIV 2016, </a:t>
            </a:r>
            <a:r>
              <a:rPr lang="fr-FR" b="0" dirty="0" err="1" smtClean="0"/>
              <a:t>February</a:t>
            </a:r>
            <a:r>
              <a:rPr lang="fr-FR" b="0" dirty="0"/>
              <a:t> 10-</a:t>
            </a:r>
            <a:r>
              <a:rPr lang="fr-FR" b="0" dirty="0" smtClean="0"/>
              <a:t>12, </a:t>
            </a:r>
            <a:r>
              <a:rPr lang="fr-FR" b="0" dirty="0"/>
              <a:t>2016</a:t>
            </a:r>
            <a:r>
              <a:rPr lang="fr-FR" b="0" dirty="0" smtClean="0"/>
              <a:t>)</a:t>
            </a:r>
          </a:p>
          <a:p>
            <a:endParaRPr lang="fr-FR" b="0" dirty="0" smtClean="0"/>
          </a:p>
          <a:p>
            <a:r>
              <a:rPr lang="fr-FR" b="0" dirty="0" err="1" smtClean="0"/>
              <a:t>Thematic</a:t>
            </a:r>
            <a:r>
              <a:rPr lang="fr-FR" b="0" dirty="0" smtClean="0"/>
              <a:t> </a:t>
            </a:r>
            <a:r>
              <a:rPr lang="fr-FR" b="0" dirty="0" err="1" smtClean="0"/>
              <a:t>conferences</a:t>
            </a:r>
            <a:r>
              <a:rPr lang="fr-FR" b="0" dirty="0" smtClean="0"/>
              <a:t> </a:t>
            </a:r>
            <a:r>
              <a:rPr lang="fr-FR" b="0" dirty="0"/>
              <a:t>and </a:t>
            </a:r>
            <a:r>
              <a:rPr lang="fr-FR" b="0" dirty="0" smtClean="0"/>
              <a:t>workshops</a:t>
            </a:r>
          </a:p>
          <a:p>
            <a:pPr lvl="1"/>
            <a:r>
              <a:rPr lang="fr-FR" dirty="0" err="1" smtClean="0"/>
              <a:t>Ultrasounds</a:t>
            </a:r>
            <a:r>
              <a:rPr lang="fr-FR" dirty="0" smtClean="0"/>
              <a:t> </a:t>
            </a:r>
            <a:r>
              <a:rPr lang="fr-FR" dirty="0" err="1" smtClean="0"/>
              <a:t>seminar</a:t>
            </a:r>
            <a:r>
              <a:rPr lang="fr-FR" dirty="0" smtClean="0"/>
              <a:t> (</a:t>
            </a:r>
            <a:r>
              <a:rPr lang="fr-FR" dirty="0" err="1"/>
              <a:t>S</a:t>
            </a:r>
            <a:r>
              <a:rPr lang="fr-FR" dirty="0" err="1" smtClean="0"/>
              <a:t>eptember</a:t>
            </a:r>
            <a:r>
              <a:rPr lang="fr-FR" dirty="0" smtClean="0"/>
              <a:t> 2014)</a:t>
            </a:r>
          </a:p>
          <a:p>
            <a:pPr lvl="1"/>
            <a:r>
              <a:rPr lang="fr-FR" dirty="0" smtClean="0"/>
              <a:t>In </a:t>
            </a:r>
            <a:r>
              <a:rPr lang="fr-FR" dirty="0"/>
              <a:t>vivo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r>
              <a:rPr lang="fr-FR" dirty="0" smtClean="0"/>
              <a:t> </a:t>
            </a:r>
            <a:r>
              <a:rPr lang="fr-FR" dirty="0" err="1" smtClean="0"/>
              <a:t>seminar</a:t>
            </a:r>
            <a:r>
              <a:rPr lang="fr-FR" dirty="0" smtClean="0"/>
              <a:t> (</a:t>
            </a:r>
            <a:r>
              <a:rPr lang="fr-FR" dirty="0" err="1"/>
              <a:t>S</a:t>
            </a:r>
            <a:r>
              <a:rPr lang="fr-FR" dirty="0" err="1" smtClean="0"/>
              <a:t>eptember</a:t>
            </a:r>
            <a:r>
              <a:rPr lang="fr-FR" dirty="0" smtClean="0"/>
              <a:t> 2015)</a:t>
            </a:r>
          </a:p>
          <a:p>
            <a:pPr lvl="1"/>
            <a:r>
              <a:rPr lang="fr-FR" dirty="0" err="1" smtClean="0"/>
              <a:t>Annual</a:t>
            </a:r>
            <a:r>
              <a:rPr lang="fr-FR" dirty="0" smtClean="0"/>
              <a:t> </a:t>
            </a:r>
            <a:r>
              <a:rPr lang="fr-FR" dirty="0" err="1" smtClean="0"/>
              <a:t>interventional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r>
              <a:rPr lang="fr-FR" dirty="0" smtClean="0"/>
              <a:t> </a:t>
            </a:r>
            <a:r>
              <a:rPr lang="fr-FR" dirty="0" err="1" smtClean="0"/>
              <a:t>seminars</a:t>
            </a:r>
            <a:endParaRPr lang="fr-FR" dirty="0" smtClean="0"/>
          </a:p>
          <a:p>
            <a:pPr lvl="1"/>
            <a:r>
              <a:rPr lang="fr-FR" dirty="0" smtClean="0"/>
              <a:t>Imaging agents workshops:  </a:t>
            </a:r>
            <a:r>
              <a:rPr lang="fr-FR" dirty="0" err="1" smtClean="0"/>
              <a:t>cardiology</a:t>
            </a:r>
            <a:r>
              <a:rPr lang="fr-FR" dirty="0" smtClean="0"/>
              <a:t> and </a:t>
            </a:r>
            <a:r>
              <a:rPr lang="fr-FR" dirty="0" err="1" smtClean="0"/>
              <a:t>metabolism</a:t>
            </a:r>
            <a:r>
              <a:rPr lang="fr-FR" dirty="0" smtClean="0"/>
              <a:t> (</a:t>
            </a:r>
            <a:r>
              <a:rPr lang="fr-FR" dirty="0" err="1"/>
              <a:t>N</a:t>
            </a:r>
            <a:r>
              <a:rPr lang="fr-FR" dirty="0" err="1" smtClean="0"/>
              <a:t>ovember</a:t>
            </a:r>
            <a:r>
              <a:rPr lang="fr-FR" dirty="0" smtClean="0"/>
              <a:t> 2014), </a:t>
            </a:r>
            <a:r>
              <a:rPr lang="fr-FR" dirty="0" err="1" smtClean="0"/>
              <a:t>oncology</a:t>
            </a:r>
            <a:r>
              <a:rPr lang="fr-FR" dirty="0" smtClean="0"/>
              <a:t> (</a:t>
            </a:r>
            <a:r>
              <a:rPr lang="fr-FR" dirty="0"/>
              <a:t>A</a:t>
            </a:r>
            <a:r>
              <a:rPr lang="fr-FR" dirty="0" smtClean="0"/>
              <a:t>pril 2015), neurosciences (</a:t>
            </a:r>
            <a:r>
              <a:rPr lang="fr-FR" dirty="0" err="1"/>
              <a:t>N</a:t>
            </a:r>
            <a:r>
              <a:rPr lang="fr-FR" dirty="0" err="1" smtClean="0"/>
              <a:t>ovember</a:t>
            </a:r>
            <a:r>
              <a:rPr lang="fr-FR" dirty="0" smtClean="0"/>
              <a:t> 2015), </a:t>
            </a:r>
            <a:r>
              <a:rPr lang="fr-FR" b="0" dirty="0" smtClean="0"/>
              <a:t>infection and inflammation (</a:t>
            </a:r>
            <a:r>
              <a:rPr lang="fr-FR" dirty="0"/>
              <a:t>M</a:t>
            </a:r>
            <a:r>
              <a:rPr lang="fr-FR" b="0" dirty="0" smtClean="0"/>
              <a:t>ay 2016)</a:t>
            </a:r>
          </a:p>
          <a:p>
            <a:endParaRPr lang="fr-FR" b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7C118C-350B-47BF-AB20-9EE43CC479CD}" type="datetime4">
              <a:rPr lang="en-US" smtClean="0"/>
              <a:t>August 12,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involvement</a:t>
            </a:r>
            <a:r>
              <a:rPr lang="fr-FR" dirty="0" smtClean="0"/>
              <a:t> in </a:t>
            </a:r>
            <a:r>
              <a:rPr lang="fr-FR" dirty="0" err="1" smtClean="0"/>
              <a:t>clinical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and </a:t>
            </a:r>
            <a:r>
              <a:rPr lang="fr-FR" dirty="0" err="1" smtClean="0"/>
              <a:t>translational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/>
          </a:bodyPr>
          <a:lstStyle/>
          <a:p>
            <a:r>
              <a:rPr lang="fr-FR" b="0" dirty="0" err="1" smtClean="0"/>
              <a:t>Positioning</a:t>
            </a:r>
            <a:r>
              <a:rPr lang="fr-FR" b="0" dirty="0" smtClean="0"/>
              <a:t> </a:t>
            </a:r>
            <a:r>
              <a:rPr lang="fr-FR" b="0" dirty="0" err="1" smtClean="0"/>
              <a:t>within</a:t>
            </a:r>
            <a:r>
              <a:rPr lang="fr-FR" b="0" dirty="0" smtClean="0"/>
              <a:t> the </a:t>
            </a:r>
            <a:r>
              <a:rPr lang="fr-FR" b="0" dirty="0" err="1" smtClean="0"/>
              <a:t>clinical</a:t>
            </a:r>
            <a:r>
              <a:rPr lang="fr-FR" b="0" dirty="0" smtClean="0"/>
              <a:t> </a:t>
            </a:r>
            <a:r>
              <a:rPr lang="fr-FR" b="0" dirty="0" err="1" smtClean="0"/>
              <a:t>research</a:t>
            </a:r>
            <a:r>
              <a:rPr lang="fr-FR" b="0" dirty="0" smtClean="0"/>
              <a:t> continuum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846B56-8098-4B70-8897-91C2670A723B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57200" y="1606436"/>
            <a:ext cx="5437413" cy="489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dirty="0" smtClean="0"/>
          </a:p>
          <a:p>
            <a:pPr lvl="1"/>
            <a:r>
              <a:rPr lang="fr-FR" dirty="0" smtClean="0"/>
              <a:t>Phase 0/1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/>
            <a:r>
              <a:rPr lang="fr-FR" dirty="0" smtClean="0"/>
              <a:t>Advanced </a:t>
            </a:r>
            <a:r>
              <a:rPr lang="fr-FR" dirty="0" err="1" smtClean="0"/>
              <a:t>methodology</a:t>
            </a:r>
            <a:r>
              <a:rPr lang="fr-FR" dirty="0" smtClean="0"/>
              <a:t> for </a:t>
            </a:r>
            <a:r>
              <a:rPr lang="fr-FR" dirty="0" err="1" smtClean="0"/>
              <a:t>diagnosis</a:t>
            </a:r>
            <a:r>
              <a:rPr lang="fr-FR" dirty="0" smtClean="0"/>
              <a:t> and </a:t>
            </a:r>
            <a:r>
              <a:rPr lang="fr-FR" dirty="0" err="1" smtClean="0"/>
              <a:t>therapeutic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-up</a:t>
            </a:r>
          </a:p>
          <a:p>
            <a:pPr lvl="1"/>
            <a:r>
              <a:rPr lang="fr-FR" dirty="0" smtClean="0"/>
              <a:t>First-in-man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/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 smtClean="0"/>
              <a:t>hospital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0" dirty="0" err="1" smtClean="0"/>
              <a:t>Multicenter</a:t>
            </a:r>
            <a:r>
              <a:rPr lang="fr-FR" b="0" dirty="0" smtClean="0"/>
              <a:t> </a:t>
            </a:r>
            <a:r>
              <a:rPr lang="fr-FR" b="0" dirty="0" err="1" smtClean="0"/>
              <a:t>studies</a:t>
            </a:r>
            <a:endParaRPr lang="fr-FR" b="0" dirty="0" smtClean="0"/>
          </a:p>
          <a:p>
            <a:endParaRPr lang="fr-FR" b="0" dirty="0" smtClean="0"/>
          </a:p>
          <a:p>
            <a:r>
              <a:rPr lang="fr-FR" b="0" dirty="0" err="1" smtClean="0"/>
              <a:t>Cohorts</a:t>
            </a:r>
            <a:endParaRPr lang="fr-FR" b="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083" y="5720875"/>
            <a:ext cx="758049" cy="4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42" y="5766902"/>
            <a:ext cx="1649532" cy="3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284" y="5678166"/>
            <a:ext cx="1184687" cy="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9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780" y="5690879"/>
            <a:ext cx="473234" cy="49689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5894242" y="2153297"/>
            <a:ext cx="3137938" cy="3517812"/>
            <a:chOff x="5894242" y="2153297"/>
            <a:chExt cx="3137938" cy="3517812"/>
          </a:xfrm>
        </p:grpSpPr>
        <p:graphicFrame>
          <p:nvGraphicFramePr>
            <p:cNvPr id="17" name="Diagramme 16"/>
            <p:cNvGraphicFramePr/>
            <p:nvPr>
              <p:extLst>
                <p:ext uri="{D42A27DB-BD31-4B8C-83A1-F6EECF244321}">
                  <p14:modId xmlns:p14="http://schemas.microsoft.com/office/powerpoint/2010/main" val="441845929"/>
                </p:ext>
              </p:extLst>
            </p:nvPr>
          </p:nvGraphicFramePr>
          <p:xfrm>
            <a:off x="6541660" y="2153297"/>
            <a:ext cx="2490520" cy="35178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3499" y="2924944"/>
              <a:ext cx="432000" cy="269762"/>
            </a:xfrm>
            <a:prstGeom prst="rect">
              <a:avLst/>
            </a:prstGeom>
          </p:spPr>
        </p:pic>
        <p:sp>
          <p:nvSpPr>
            <p:cNvPr id="20" name="Trapèze 14"/>
            <p:cNvSpPr/>
            <p:nvPr/>
          </p:nvSpPr>
          <p:spPr>
            <a:xfrm rot="5400000" flipV="1">
              <a:off x="4761014" y="3286867"/>
              <a:ext cx="2776600" cy="510144"/>
            </a:xfrm>
            <a:custGeom>
              <a:avLst/>
              <a:gdLst>
                <a:gd name="connsiteX0" fmla="*/ 0 w 2776600"/>
                <a:gd name="connsiteY0" fmla="*/ 0 h 510144"/>
                <a:gd name="connsiteX1" fmla="*/ 2776600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  <a:gd name="connsiteX0" fmla="*/ 0 w 2776600"/>
                <a:gd name="connsiteY0" fmla="*/ 0 h 510144"/>
                <a:gd name="connsiteX1" fmla="*/ 1666257 w 2776600"/>
                <a:gd name="connsiteY1" fmla="*/ 0 h 510144"/>
                <a:gd name="connsiteX2" fmla="*/ 2776600 w 2776600"/>
                <a:gd name="connsiteY2" fmla="*/ 510144 h 510144"/>
                <a:gd name="connsiteX3" fmla="*/ 0 w 2776600"/>
                <a:gd name="connsiteY3" fmla="*/ 510144 h 510144"/>
                <a:gd name="connsiteX4" fmla="*/ 0 w 2776600"/>
                <a:gd name="connsiteY4" fmla="*/ 0 h 51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6600" h="510144">
                  <a:moveTo>
                    <a:pt x="0" y="0"/>
                  </a:moveTo>
                  <a:lnTo>
                    <a:pt x="1666257" y="0"/>
                  </a:lnTo>
                  <a:lnTo>
                    <a:pt x="2776600" y="510144"/>
                  </a:lnTo>
                  <a:lnTo>
                    <a:pt x="0" y="5101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5076055" y="2203661"/>
            <a:ext cx="3980463" cy="4064435"/>
            <a:chOff x="5076055" y="2203661"/>
            <a:chExt cx="3980463" cy="4064435"/>
          </a:xfrm>
        </p:grpSpPr>
        <p:pic>
          <p:nvPicPr>
            <p:cNvPr id="62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0" t="1136" r="20004" b="10689"/>
            <a:stretch/>
          </p:blipFill>
          <p:spPr bwMode="auto">
            <a:xfrm>
              <a:off x="5076055" y="2203661"/>
              <a:ext cx="3980463" cy="406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e 62"/>
            <p:cNvGrpSpPr>
              <a:grpSpLocks noChangeAspect="1"/>
            </p:cNvGrpSpPr>
            <p:nvPr/>
          </p:nvGrpSpPr>
          <p:grpSpPr>
            <a:xfrm>
              <a:off x="7005692" y="3081323"/>
              <a:ext cx="284510" cy="284510"/>
              <a:chOff x="1757414" y="1322668"/>
              <a:chExt cx="5040000" cy="5040000"/>
            </a:xfrm>
          </p:grpSpPr>
          <p:grpSp>
            <p:nvGrpSpPr>
              <p:cNvPr id="124" name="Groupe 123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133" name="Ellipse 132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134" name="Ellipse 133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125" name="Groupe 124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127" name="Groupe 126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131" name="Triangle isocèle 130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2" name="Triangle isocèle 131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28" name="Groupe 127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129" name="Triangle isocèle 128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0" name="Triangle isocèle 129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126" name="Ellipse 125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64" name="Groupe 63"/>
            <p:cNvGrpSpPr>
              <a:grpSpLocks noChangeAspect="1"/>
            </p:cNvGrpSpPr>
            <p:nvPr/>
          </p:nvGrpSpPr>
          <p:grpSpPr>
            <a:xfrm>
              <a:off x="7823532" y="4452992"/>
              <a:ext cx="284510" cy="284510"/>
              <a:chOff x="1757414" y="1322668"/>
              <a:chExt cx="5040000" cy="5040000"/>
            </a:xfrm>
          </p:grpSpPr>
          <p:grpSp>
            <p:nvGrpSpPr>
              <p:cNvPr id="113" name="Groupe 112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122" name="Ellipse 121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114" name="Groupe 113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116" name="Groupe 115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120" name="Triangle isocèle 119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1" name="Triangle isocèle 120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17" name="Groupe 116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118" name="Triangle isocèle 117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9" name="Triangle isocèle 118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115" name="Ellipse 114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65" name="Groupe 64"/>
            <p:cNvGrpSpPr>
              <a:grpSpLocks noChangeAspect="1"/>
            </p:cNvGrpSpPr>
            <p:nvPr/>
          </p:nvGrpSpPr>
          <p:grpSpPr>
            <a:xfrm>
              <a:off x="8043253" y="4706873"/>
              <a:ext cx="284510" cy="284510"/>
              <a:chOff x="1757414" y="1322668"/>
              <a:chExt cx="5040000" cy="5040000"/>
            </a:xfrm>
          </p:grpSpPr>
          <p:grpSp>
            <p:nvGrpSpPr>
              <p:cNvPr id="102" name="Groupe 101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111" name="Ellipse 110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103" name="Groupe 102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105" name="Groupe 104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109" name="Triangle isocèle 108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Triangle isocèle 109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06" name="Groupe 105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107" name="Triangle isocèle 106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8" name="Triangle isocèle 107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104" name="Ellipse 103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66" name="Groupe 65"/>
            <p:cNvGrpSpPr>
              <a:grpSpLocks noChangeAspect="1"/>
            </p:cNvGrpSpPr>
            <p:nvPr/>
          </p:nvGrpSpPr>
          <p:grpSpPr>
            <a:xfrm>
              <a:off x="6113400" y="4845417"/>
              <a:ext cx="284510" cy="284510"/>
              <a:chOff x="1757414" y="1322668"/>
              <a:chExt cx="5040000" cy="5040000"/>
            </a:xfrm>
          </p:grpSpPr>
          <p:grpSp>
            <p:nvGrpSpPr>
              <p:cNvPr id="91" name="Groupe 90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100" name="Ellipse 99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92" name="Groupe 91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94" name="Groupe 93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98" name="Triangle isocèle 97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9" name="Triangle isocèle 98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95" name="Groupe 94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96" name="Triangle isocèle 95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7" name="Triangle isocèle 96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93" name="Ellipse 92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67" name="Groupe 66"/>
            <p:cNvGrpSpPr>
              <a:grpSpLocks noChangeAspect="1"/>
            </p:cNvGrpSpPr>
            <p:nvPr/>
          </p:nvGrpSpPr>
          <p:grpSpPr>
            <a:xfrm>
              <a:off x="7962650" y="5521082"/>
              <a:ext cx="284510" cy="284510"/>
              <a:chOff x="1757414" y="1322668"/>
              <a:chExt cx="5040000" cy="5040000"/>
            </a:xfrm>
          </p:grpSpPr>
          <p:grpSp>
            <p:nvGrpSpPr>
              <p:cNvPr id="80" name="Groupe 79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89" name="Ellipse 88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81" name="Groupe 80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83" name="Groupe 82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87" name="Triangle isocèle 86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8" name="Triangle isocèle 87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4" name="Groupe 83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85" name="Triangle isocèle 84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6" name="Triangle isocèle 85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82" name="Ellipse 81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68" name="Groupe 67"/>
            <p:cNvGrpSpPr>
              <a:grpSpLocks noChangeAspect="1"/>
            </p:cNvGrpSpPr>
            <p:nvPr/>
          </p:nvGrpSpPr>
          <p:grpSpPr>
            <a:xfrm>
              <a:off x="6884802" y="3262312"/>
              <a:ext cx="284510" cy="284510"/>
              <a:chOff x="1757414" y="1322668"/>
              <a:chExt cx="5040000" cy="5040000"/>
            </a:xfrm>
          </p:grpSpPr>
          <p:grpSp>
            <p:nvGrpSpPr>
              <p:cNvPr id="69" name="Groupe 68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78" name="Ellipse 77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79" name="Ellipse 78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70" name="Groupe 69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72" name="Groupe 71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76" name="Triangle isocèle 75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7" name="Triangle isocèle 76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3" name="Groupe 72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74" name="Triangle isocèle 73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5" name="Triangle isocèle 74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71" name="Ellipse 70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224" name="Groupe 223"/>
            <p:cNvGrpSpPr>
              <a:grpSpLocks noChangeAspect="1"/>
            </p:cNvGrpSpPr>
            <p:nvPr/>
          </p:nvGrpSpPr>
          <p:grpSpPr>
            <a:xfrm>
              <a:off x="6580616" y="3794811"/>
              <a:ext cx="216000" cy="216000"/>
              <a:chOff x="4788024" y="1550879"/>
              <a:chExt cx="4248000" cy="4248000"/>
            </a:xfrm>
          </p:grpSpPr>
          <p:sp>
            <p:nvSpPr>
              <p:cNvPr id="225" name="Ellipse 224"/>
              <p:cNvSpPr/>
              <p:nvPr/>
            </p:nvSpPr>
            <p:spPr>
              <a:xfrm rot="18900000">
                <a:off x="4860024" y="1622879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226" name="Ellipse 225"/>
              <p:cNvSpPr/>
              <p:nvPr/>
            </p:nvSpPr>
            <p:spPr>
              <a:xfrm rot="2700000">
                <a:off x="4860024" y="1622879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grpSp>
            <p:nvGrpSpPr>
              <p:cNvPr id="227" name="Groupe 226"/>
              <p:cNvGrpSpPr/>
              <p:nvPr/>
            </p:nvGrpSpPr>
            <p:grpSpPr>
              <a:xfrm>
                <a:off x="4788024" y="3332879"/>
                <a:ext cx="4248000" cy="684000"/>
                <a:chOff x="10076263" y="837043"/>
                <a:chExt cx="4248000" cy="684000"/>
              </a:xfrm>
            </p:grpSpPr>
            <p:sp>
              <p:nvSpPr>
                <p:cNvPr id="232" name="Triangle isocèle 231"/>
                <p:cNvSpPr/>
                <p:nvPr/>
              </p:nvSpPr>
              <p:spPr>
                <a:xfrm rot="16200000">
                  <a:off x="12920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3" name="Triangle isocèle 232"/>
                <p:cNvSpPr/>
                <p:nvPr/>
              </p:nvSpPr>
              <p:spPr>
                <a:xfrm rot="5400000">
                  <a:off x="10796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8" name="Groupe 227"/>
              <p:cNvGrpSpPr/>
              <p:nvPr/>
            </p:nvGrpSpPr>
            <p:grpSpPr>
              <a:xfrm>
                <a:off x="6570024" y="1550879"/>
                <a:ext cx="684000" cy="4248000"/>
                <a:chOff x="-1963991" y="1670991"/>
                <a:chExt cx="684000" cy="4248000"/>
              </a:xfrm>
            </p:grpSpPr>
            <p:sp>
              <p:nvSpPr>
                <p:cNvPr id="230" name="Triangle isocèle 229"/>
                <p:cNvSpPr/>
                <p:nvPr/>
              </p:nvSpPr>
              <p:spPr>
                <a:xfrm>
                  <a:off x="-1963991" y="3794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Triangle isocèle 230"/>
                <p:cNvSpPr/>
                <p:nvPr/>
              </p:nvSpPr>
              <p:spPr>
                <a:xfrm rot="10800000">
                  <a:off x="-1963991" y="1670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34" name="Groupe 233"/>
            <p:cNvGrpSpPr>
              <a:grpSpLocks noChangeAspect="1"/>
            </p:cNvGrpSpPr>
            <p:nvPr/>
          </p:nvGrpSpPr>
          <p:grpSpPr>
            <a:xfrm>
              <a:off x="5940164" y="3475694"/>
              <a:ext cx="216000" cy="216000"/>
              <a:chOff x="4788024" y="1550879"/>
              <a:chExt cx="4248000" cy="4248000"/>
            </a:xfrm>
          </p:grpSpPr>
          <p:sp>
            <p:nvSpPr>
              <p:cNvPr id="235" name="Ellipse 234"/>
              <p:cNvSpPr/>
              <p:nvPr/>
            </p:nvSpPr>
            <p:spPr>
              <a:xfrm rot="18900000">
                <a:off x="4860024" y="1622879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236" name="Ellipse 235"/>
              <p:cNvSpPr/>
              <p:nvPr/>
            </p:nvSpPr>
            <p:spPr>
              <a:xfrm rot="2700000">
                <a:off x="4860024" y="1622879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grpSp>
            <p:nvGrpSpPr>
              <p:cNvPr id="237" name="Groupe 236"/>
              <p:cNvGrpSpPr/>
              <p:nvPr/>
            </p:nvGrpSpPr>
            <p:grpSpPr>
              <a:xfrm>
                <a:off x="4788024" y="3332879"/>
                <a:ext cx="4248000" cy="684000"/>
                <a:chOff x="10076263" y="837043"/>
                <a:chExt cx="4248000" cy="684000"/>
              </a:xfrm>
            </p:grpSpPr>
            <p:sp>
              <p:nvSpPr>
                <p:cNvPr id="241" name="Triangle isocèle 240"/>
                <p:cNvSpPr/>
                <p:nvPr/>
              </p:nvSpPr>
              <p:spPr>
                <a:xfrm rot="16200000">
                  <a:off x="12920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2" name="Triangle isocèle 241"/>
                <p:cNvSpPr/>
                <p:nvPr/>
              </p:nvSpPr>
              <p:spPr>
                <a:xfrm rot="5400000">
                  <a:off x="10796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38" name="Groupe 237"/>
              <p:cNvGrpSpPr/>
              <p:nvPr/>
            </p:nvGrpSpPr>
            <p:grpSpPr>
              <a:xfrm>
                <a:off x="6570024" y="1550879"/>
                <a:ext cx="684000" cy="4248000"/>
                <a:chOff x="-1963991" y="1670991"/>
                <a:chExt cx="684000" cy="4248000"/>
              </a:xfrm>
            </p:grpSpPr>
            <p:sp>
              <p:nvSpPr>
                <p:cNvPr id="239" name="Triangle isocèle 238"/>
                <p:cNvSpPr/>
                <p:nvPr/>
              </p:nvSpPr>
              <p:spPr>
                <a:xfrm>
                  <a:off x="-1963991" y="3794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0" name="Triangle isocèle 239"/>
                <p:cNvSpPr/>
                <p:nvPr/>
              </p:nvSpPr>
              <p:spPr>
                <a:xfrm rot="10800000">
                  <a:off x="-1963991" y="1670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strong</a:t>
            </a:r>
            <a:r>
              <a:rPr lang="fr-FR" dirty="0" smtClean="0"/>
              <a:t> expertise on</a:t>
            </a:r>
            <a:br>
              <a:rPr lang="fr-FR" dirty="0" smtClean="0"/>
            </a:b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therapeutic</a:t>
            </a:r>
            <a:r>
              <a:rPr lang="fr-FR" dirty="0" smtClean="0"/>
              <a:t> areas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565A0E-7E1E-48B3-A276-3D1363A9F2E7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5410944" cy="377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err="1" smtClean="0"/>
              <a:t>Neurodegenerative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disorders</a:t>
            </a:r>
            <a:endParaRPr lang="fr-FR" sz="2200" b="0" dirty="0" smtClean="0"/>
          </a:p>
          <a:p>
            <a:endParaRPr lang="fr-FR" sz="2200" b="0" dirty="0" smtClean="0"/>
          </a:p>
          <a:p>
            <a:r>
              <a:rPr lang="fr-FR" sz="2200" b="0" dirty="0" smtClean="0"/>
              <a:t>Cognitive neurosciences</a:t>
            </a:r>
          </a:p>
          <a:p>
            <a:endParaRPr lang="fr-FR" sz="2200" b="0" dirty="0" smtClean="0"/>
          </a:p>
          <a:p>
            <a:r>
              <a:rPr lang="fr-FR" sz="2200" b="0" dirty="0" smtClean="0"/>
              <a:t>Stroke</a:t>
            </a:r>
          </a:p>
          <a:p>
            <a:endParaRPr lang="fr-FR" sz="2200" b="0" dirty="0" smtClean="0"/>
          </a:p>
          <a:p>
            <a:r>
              <a:rPr lang="fr-FR" sz="2200" b="0" dirty="0" err="1" smtClean="0"/>
              <a:t>Neurosurgery</a:t>
            </a:r>
            <a:endParaRPr lang="fr-FR" sz="2200" b="0" dirty="0" smtClean="0"/>
          </a:p>
          <a:p>
            <a:endParaRPr lang="fr-FR" sz="2200" b="0" dirty="0" smtClean="0"/>
          </a:p>
          <a:p>
            <a:r>
              <a:rPr lang="fr-FR" sz="2200" b="0" dirty="0" smtClean="0"/>
              <a:t>Neuro-</a:t>
            </a:r>
            <a:r>
              <a:rPr lang="fr-FR" sz="2200" b="0" dirty="0" err="1" smtClean="0"/>
              <a:t>oncology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err="1" smtClean="0"/>
              <a:t>Neurology</a:t>
            </a:r>
            <a:r>
              <a:rPr lang="fr-FR" b="0" dirty="0" smtClean="0"/>
              <a:t> and neurosciences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1060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B21E0D-15B2-49B4-8723-A91C9113AD68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5410944" cy="290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err="1" smtClean="0"/>
              <a:t>Therapeutic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ultrasounds</a:t>
            </a:r>
            <a:endParaRPr lang="fr-FR" sz="2200" b="0" dirty="0" smtClean="0"/>
          </a:p>
          <a:p>
            <a:endParaRPr lang="fr-FR" sz="2200" b="0" dirty="0"/>
          </a:p>
          <a:p>
            <a:r>
              <a:rPr lang="fr-FR" sz="2200" b="0" dirty="0" err="1" smtClean="0"/>
              <a:t>Tumor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targeting</a:t>
            </a:r>
            <a:endParaRPr lang="fr-FR" sz="2200" b="0" dirty="0" smtClean="0"/>
          </a:p>
          <a:p>
            <a:endParaRPr lang="fr-FR" sz="2200" b="0" dirty="0"/>
          </a:p>
          <a:p>
            <a:r>
              <a:rPr lang="fr-FR" sz="2200" b="0" dirty="0" err="1" smtClean="0"/>
              <a:t>Tumor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characterisation</a:t>
            </a:r>
            <a:endParaRPr lang="fr-FR" sz="2200" b="0" dirty="0" smtClean="0"/>
          </a:p>
          <a:p>
            <a:endParaRPr lang="fr-FR" sz="2200" b="0" dirty="0"/>
          </a:p>
          <a:p>
            <a:r>
              <a:rPr lang="fr-FR" sz="2200" b="0" dirty="0" err="1" smtClean="0"/>
              <a:t>Assisted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surgery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err="1" smtClean="0"/>
              <a:t>Oncology</a:t>
            </a:r>
            <a:endParaRPr lang="fr-FR" b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5076055" y="2203661"/>
            <a:ext cx="3980463" cy="4064435"/>
            <a:chOff x="5076055" y="2203661"/>
            <a:chExt cx="3980463" cy="4064435"/>
          </a:xfrm>
        </p:grpSpPr>
        <p:pic>
          <p:nvPicPr>
            <p:cNvPr id="11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0" t="1136" r="20004" b="10689"/>
            <a:stretch/>
          </p:blipFill>
          <p:spPr bwMode="auto">
            <a:xfrm>
              <a:off x="5076055" y="2203661"/>
              <a:ext cx="3980463" cy="406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e 11"/>
            <p:cNvGrpSpPr>
              <a:grpSpLocks noChangeAspect="1"/>
            </p:cNvGrpSpPr>
            <p:nvPr/>
          </p:nvGrpSpPr>
          <p:grpSpPr>
            <a:xfrm>
              <a:off x="7005692" y="3081323"/>
              <a:ext cx="284510" cy="284510"/>
              <a:chOff x="1757414" y="1322668"/>
              <a:chExt cx="5040000" cy="5040000"/>
            </a:xfrm>
          </p:grpSpPr>
          <p:grpSp>
            <p:nvGrpSpPr>
              <p:cNvPr id="73" name="Groupe 72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82" name="Ellipse 81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83" name="Ellipse 82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74" name="Groupe 73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76" name="Groupe 75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80" name="Triangle isocèle 79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1" name="Triangle isocèle 80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7" name="Groupe 76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78" name="Triangle isocèle 77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9" name="Triangle isocèle 78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75" name="Ellipse 74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13" name="Groupe 12"/>
            <p:cNvGrpSpPr>
              <a:grpSpLocks noChangeAspect="1"/>
            </p:cNvGrpSpPr>
            <p:nvPr/>
          </p:nvGrpSpPr>
          <p:grpSpPr>
            <a:xfrm>
              <a:off x="7823532" y="4452992"/>
              <a:ext cx="284510" cy="284510"/>
              <a:chOff x="1757414" y="1322668"/>
              <a:chExt cx="5040000" cy="5040000"/>
            </a:xfrm>
          </p:grpSpPr>
          <p:grpSp>
            <p:nvGrpSpPr>
              <p:cNvPr id="62" name="Groupe 61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71" name="Ellipse 70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63" name="Groupe 62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65" name="Groupe 64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69" name="Triangle isocèle 68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" name="Triangle isocèle 69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66" name="Groupe 65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67" name="Triangle isocèle 66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8" name="Triangle isocèle 67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64" name="Ellipse 63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14" name="Groupe 13"/>
            <p:cNvGrpSpPr>
              <a:grpSpLocks noChangeAspect="1"/>
            </p:cNvGrpSpPr>
            <p:nvPr/>
          </p:nvGrpSpPr>
          <p:grpSpPr>
            <a:xfrm>
              <a:off x="8043253" y="4706873"/>
              <a:ext cx="284510" cy="284510"/>
              <a:chOff x="1757414" y="1322668"/>
              <a:chExt cx="5040000" cy="5040000"/>
            </a:xfrm>
          </p:grpSpPr>
          <p:grpSp>
            <p:nvGrpSpPr>
              <p:cNvPr id="51" name="Groupe 50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60" name="Ellipse 59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52" name="Groupe 51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54" name="Groupe 53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58" name="Triangle isocèle 57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9" name="Triangle isocèle 58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5" name="Groupe 54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56" name="Triangle isocèle 55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7" name="Triangle isocèle 56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53" name="Ellipse 52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15" name="Groupe 14"/>
            <p:cNvGrpSpPr>
              <a:grpSpLocks noChangeAspect="1"/>
            </p:cNvGrpSpPr>
            <p:nvPr/>
          </p:nvGrpSpPr>
          <p:grpSpPr>
            <a:xfrm>
              <a:off x="6113400" y="4845417"/>
              <a:ext cx="284510" cy="284510"/>
              <a:chOff x="1757414" y="1322668"/>
              <a:chExt cx="5040000" cy="5040000"/>
            </a:xfrm>
          </p:grpSpPr>
          <p:grpSp>
            <p:nvGrpSpPr>
              <p:cNvPr id="40" name="Groupe 39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49" name="Ellipse 48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41" name="Groupe 40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43" name="Groupe 42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47" name="Triangle isocèle 46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" name="Triangle isocèle 47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4" name="Groupe 43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45" name="Triangle isocèle 44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Triangle isocèle 45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42" name="Ellipse 41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16" name="Groupe 15"/>
            <p:cNvGrpSpPr>
              <a:grpSpLocks noChangeAspect="1"/>
            </p:cNvGrpSpPr>
            <p:nvPr/>
          </p:nvGrpSpPr>
          <p:grpSpPr>
            <a:xfrm>
              <a:off x="7962650" y="5521082"/>
              <a:ext cx="284510" cy="284510"/>
              <a:chOff x="1757414" y="1322668"/>
              <a:chExt cx="5040000" cy="5040000"/>
            </a:xfrm>
          </p:grpSpPr>
          <p:grpSp>
            <p:nvGrpSpPr>
              <p:cNvPr id="29" name="Groupe 28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38" name="Ellipse 37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32" name="Groupe 31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36" name="Triangle isocèle 35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Triangle isocèle 36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3" name="Groupe 32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34" name="Triangle isocèle 33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Triangle isocèle 34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31" name="Ellipse 30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17" name="Groupe 16"/>
            <p:cNvGrpSpPr>
              <a:grpSpLocks noChangeAspect="1"/>
            </p:cNvGrpSpPr>
            <p:nvPr/>
          </p:nvGrpSpPr>
          <p:grpSpPr>
            <a:xfrm>
              <a:off x="6884802" y="3262312"/>
              <a:ext cx="284510" cy="284510"/>
              <a:chOff x="1757414" y="1322668"/>
              <a:chExt cx="5040000" cy="5040000"/>
            </a:xfrm>
          </p:grpSpPr>
          <p:grpSp>
            <p:nvGrpSpPr>
              <p:cNvPr id="18" name="Groupe 17"/>
              <p:cNvGrpSpPr/>
              <p:nvPr/>
            </p:nvGrpSpPr>
            <p:grpSpPr>
              <a:xfrm rot="18900000">
                <a:off x="2225414" y="1790668"/>
                <a:ext cx="4104000" cy="4104000"/>
                <a:chOff x="2225414" y="1809496"/>
                <a:chExt cx="4104000" cy="4104000"/>
              </a:xfrm>
              <a:scene3d>
                <a:camera prst="orthographicFront"/>
                <a:lightRig rig="threePt" dir="t">
                  <a:rot lat="0" lon="0" rev="3600000"/>
                </a:lightRig>
              </a:scene3d>
            </p:grpSpPr>
            <p:sp>
              <p:nvSpPr>
                <p:cNvPr id="27" name="Ellipse 26"/>
                <p:cNvSpPr/>
                <p:nvPr/>
              </p:nvSpPr>
              <p:spPr>
                <a:xfrm>
                  <a:off x="2225414" y="1809496"/>
                  <a:ext cx="4104000" cy="4104000"/>
                </a:xfrm>
                <a:prstGeom prst="ellipse">
                  <a:avLst/>
                </a:prstGeom>
                <a:solidFill>
                  <a:srgbClr val="00849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 rot="5400000">
                  <a:off x="2225414" y="1809496"/>
                  <a:ext cx="4104000" cy="4104000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<a:prstTxWarp prst="textButton">
                    <a:avLst/>
                  </a:prstTxWarp>
                  <a:noAutofit/>
                </a:bodyPr>
                <a:lstStyle/>
                <a:p>
                  <a:pPr algn="ctr"/>
                  <a:endParaRPr lang="fr-FR" sz="1200" dirty="0"/>
                </a:p>
              </p:txBody>
            </p:sp>
          </p:grpSp>
          <p:grpSp>
            <p:nvGrpSpPr>
              <p:cNvPr id="19" name="Groupe 18"/>
              <p:cNvGrpSpPr/>
              <p:nvPr/>
            </p:nvGrpSpPr>
            <p:grpSpPr>
              <a:xfrm>
                <a:off x="1757414" y="1322668"/>
                <a:ext cx="5040000" cy="5040000"/>
                <a:chOff x="4572000" y="1201144"/>
                <a:chExt cx="5040000" cy="5040000"/>
              </a:xfrm>
              <a:solidFill>
                <a:schemeClr val="bg1"/>
              </a:solidFill>
            </p:grpSpPr>
            <p:grpSp>
              <p:nvGrpSpPr>
                <p:cNvPr id="21" name="Groupe 20"/>
                <p:cNvGrpSpPr/>
                <p:nvPr/>
              </p:nvGrpSpPr>
              <p:grpSpPr>
                <a:xfrm>
                  <a:off x="4572000" y="3361144"/>
                  <a:ext cx="5040000" cy="720000"/>
                  <a:chOff x="5211389" y="3985457"/>
                  <a:chExt cx="5040000" cy="720000"/>
                </a:xfrm>
                <a:grpFill/>
              </p:grpSpPr>
              <p:sp>
                <p:nvSpPr>
                  <p:cNvPr id="25" name="Triangle isocèle 24"/>
                  <p:cNvSpPr/>
                  <p:nvPr/>
                </p:nvSpPr>
                <p:spPr>
                  <a:xfrm rot="16200000">
                    <a:off x="863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Triangle isocèle 25"/>
                  <p:cNvSpPr/>
                  <p:nvPr/>
                </p:nvSpPr>
                <p:spPr>
                  <a:xfrm rot="5400000">
                    <a:off x="6111389" y="3085457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2" name="Groupe 21"/>
                <p:cNvGrpSpPr/>
                <p:nvPr/>
              </p:nvGrpSpPr>
              <p:grpSpPr>
                <a:xfrm>
                  <a:off x="6732000" y="1201144"/>
                  <a:ext cx="720000" cy="5040000"/>
                  <a:chOff x="6471390" y="1793592"/>
                  <a:chExt cx="720000" cy="5040000"/>
                </a:xfrm>
                <a:grpFill/>
              </p:grpSpPr>
              <p:sp>
                <p:nvSpPr>
                  <p:cNvPr id="23" name="Triangle isocèle 22"/>
                  <p:cNvSpPr/>
                  <p:nvPr/>
                </p:nvSpPr>
                <p:spPr>
                  <a:xfrm>
                    <a:off x="6471390" y="431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Triangle isocèle 23"/>
                  <p:cNvSpPr/>
                  <p:nvPr/>
                </p:nvSpPr>
                <p:spPr>
                  <a:xfrm rot="10800000">
                    <a:off x="6471390" y="1793592"/>
                    <a:ext cx="720000" cy="2520000"/>
                  </a:xfrm>
                  <a:prstGeom prst="triangle">
                    <a:avLst/>
                  </a:prstGeom>
                  <a:solidFill>
                    <a:srgbClr val="DEDF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20" name="Ellipse 19"/>
              <p:cNvSpPr/>
              <p:nvPr/>
            </p:nvSpPr>
            <p:spPr>
              <a:xfrm>
                <a:off x="3287414" y="2852668"/>
                <a:ext cx="1980000" cy="1980000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600" dirty="0"/>
              </a:p>
            </p:txBody>
          </p:sp>
        </p:grpSp>
        <p:grpSp>
          <p:nvGrpSpPr>
            <p:cNvPr id="88" name="Groupe 87"/>
            <p:cNvGrpSpPr>
              <a:grpSpLocks noChangeAspect="1"/>
            </p:cNvGrpSpPr>
            <p:nvPr/>
          </p:nvGrpSpPr>
          <p:grpSpPr>
            <a:xfrm>
              <a:off x="8658472" y="3296567"/>
              <a:ext cx="216000" cy="216000"/>
              <a:chOff x="4788024" y="1550879"/>
              <a:chExt cx="4248000" cy="4248000"/>
            </a:xfrm>
          </p:grpSpPr>
          <p:sp>
            <p:nvSpPr>
              <p:cNvPr id="89" name="Ellipse 88"/>
              <p:cNvSpPr/>
              <p:nvPr/>
            </p:nvSpPr>
            <p:spPr>
              <a:xfrm rot="18900000">
                <a:off x="4860024" y="1622879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90" name="Ellipse 89"/>
              <p:cNvSpPr/>
              <p:nvPr/>
            </p:nvSpPr>
            <p:spPr>
              <a:xfrm rot="2700000">
                <a:off x="4860024" y="1622879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grpSp>
            <p:nvGrpSpPr>
              <p:cNvPr id="91" name="Groupe 90"/>
              <p:cNvGrpSpPr/>
              <p:nvPr/>
            </p:nvGrpSpPr>
            <p:grpSpPr>
              <a:xfrm>
                <a:off x="4788024" y="3332879"/>
                <a:ext cx="4248000" cy="684000"/>
                <a:chOff x="10076263" y="837043"/>
                <a:chExt cx="4248000" cy="684000"/>
              </a:xfrm>
            </p:grpSpPr>
            <p:sp>
              <p:nvSpPr>
                <p:cNvPr id="95" name="Triangle isocèle 94"/>
                <p:cNvSpPr/>
                <p:nvPr/>
              </p:nvSpPr>
              <p:spPr>
                <a:xfrm rot="16200000">
                  <a:off x="12920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Triangle isocèle 95"/>
                <p:cNvSpPr/>
                <p:nvPr/>
              </p:nvSpPr>
              <p:spPr>
                <a:xfrm rot="5400000">
                  <a:off x="10796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2" name="Groupe 91"/>
              <p:cNvGrpSpPr/>
              <p:nvPr/>
            </p:nvGrpSpPr>
            <p:grpSpPr>
              <a:xfrm>
                <a:off x="6570024" y="1550879"/>
                <a:ext cx="684000" cy="4248000"/>
                <a:chOff x="-1963991" y="1670991"/>
                <a:chExt cx="684000" cy="4248000"/>
              </a:xfrm>
            </p:grpSpPr>
            <p:sp>
              <p:nvSpPr>
                <p:cNvPr id="93" name="Triangle isocèle 92"/>
                <p:cNvSpPr/>
                <p:nvPr/>
              </p:nvSpPr>
              <p:spPr>
                <a:xfrm>
                  <a:off x="-1963991" y="3794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Triangle isocèle 93"/>
                <p:cNvSpPr/>
                <p:nvPr/>
              </p:nvSpPr>
              <p:spPr>
                <a:xfrm rot="10800000">
                  <a:off x="-1963991" y="1670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7219075" y="2392314"/>
              <a:ext cx="216000" cy="216000"/>
              <a:chOff x="4788024" y="1550879"/>
              <a:chExt cx="4248000" cy="4248000"/>
            </a:xfrm>
          </p:grpSpPr>
          <p:sp>
            <p:nvSpPr>
              <p:cNvPr id="98" name="Ellipse 97"/>
              <p:cNvSpPr/>
              <p:nvPr/>
            </p:nvSpPr>
            <p:spPr>
              <a:xfrm rot="18900000">
                <a:off x="4860024" y="1622879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99" name="Ellipse 98"/>
              <p:cNvSpPr/>
              <p:nvPr/>
            </p:nvSpPr>
            <p:spPr>
              <a:xfrm rot="2700000">
                <a:off x="4860024" y="1622879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grpSp>
            <p:nvGrpSpPr>
              <p:cNvPr id="100" name="Groupe 99"/>
              <p:cNvGrpSpPr/>
              <p:nvPr/>
            </p:nvGrpSpPr>
            <p:grpSpPr>
              <a:xfrm>
                <a:off x="4788024" y="3332879"/>
                <a:ext cx="4248000" cy="684000"/>
                <a:chOff x="10076263" y="837043"/>
                <a:chExt cx="4248000" cy="684000"/>
              </a:xfrm>
            </p:grpSpPr>
            <p:sp>
              <p:nvSpPr>
                <p:cNvPr id="104" name="Triangle isocèle 103"/>
                <p:cNvSpPr/>
                <p:nvPr/>
              </p:nvSpPr>
              <p:spPr>
                <a:xfrm rot="16200000">
                  <a:off x="12920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Triangle isocèle 104"/>
                <p:cNvSpPr/>
                <p:nvPr/>
              </p:nvSpPr>
              <p:spPr>
                <a:xfrm rot="5400000">
                  <a:off x="10796263" y="117043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1" name="Groupe 100"/>
              <p:cNvGrpSpPr/>
              <p:nvPr/>
            </p:nvGrpSpPr>
            <p:grpSpPr>
              <a:xfrm>
                <a:off x="6570024" y="1550879"/>
                <a:ext cx="684000" cy="4248000"/>
                <a:chOff x="-1963991" y="1670991"/>
                <a:chExt cx="684000" cy="4248000"/>
              </a:xfrm>
            </p:grpSpPr>
            <p:sp>
              <p:nvSpPr>
                <p:cNvPr id="102" name="Triangle isocèle 101"/>
                <p:cNvSpPr/>
                <p:nvPr/>
              </p:nvSpPr>
              <p:spPr>
                <a:xfrm>
                  <a:off x="-1963991" y="3794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" name="Triangle isocèle 102"/>
                <p:cNvSpPr/>
                <p:nvPr/>
              </p:nvSpPr>
              <p:spPr>
                <a:xfrm rot="10800000">
                  <a:off x="-1963991" y="1670991"/>
                  <a:ext cx="684000" cy="2124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106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strong</a:t>
            </a:r>
            <a:r>
              <a:rPr lang="fr-FR" dirty="0" smtClean="0"/>
              <a:t> expertise on</a:t>
            </a:r>
            <a:br>
              <a:rPr lang="fr-FR" dirty="0" smtClean="0"/>
            </a:b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therapeutic</a:t>
            </a:r>
            <a:r>
              <a:rPr lang="fr-FR" dirty="0" smtClean="0"/>
              <a:t> areas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strong</a:t>
            </a:r>
            <a:r>
              <a:rPr lang="fr-FR" dirty="0"/>
              <a:t> expertise </a:t>
            </a:r>
            <a:r>
              <a:rPr lang="fr-FR" dirty="0" smtClean="0"/>
              <a:t>on</a:t>
            </a:r>
            <a:br>
              <a:rPr lang="fr-FR" dirty="0" smtClean="0"/>
            </a:b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therapeutic</a:t>
            </a:r>
            <a:r>
              <a:rPr lang="fr-FR" dirty="0" smtClean="0"/>
              <a:t> </a:t>
            </a:r>
            <a:r>
              <a:rPr lang="fr-FR" dirty="0"/>
              <a:t>areas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2EDEEC-FC76-4394-BC47-8BBA090FD4EB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5410944" cy="377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err="1" smtClean="0"/>
              <a:t>Cardiovascular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disorders</a:t>
            </a:r>
            <a:endParaRPr lang="fr-FR" sz="2200" b="0" dirty="0"/>
          </a:p>
          <a:p>
            <a:endParaRPr lang="fr-FR" sz="2200" b="0" dirty="0"/>
          </a:p>
          <a:p>
            <a:r>
              <a:rPr lang="fr-FR" sz="2200" b="0" dirty="0" err="1"/>
              <a:t>Cardioprotection</a:t>
            </a:r>
            <a:endParaRPr lang="fr-FR" sz="2200" b="0" dirty="0"/>
          </a:p>
          <a:p>
            <a:endParaRPr lang="fr-FR" sz="2200" b="0" dirty="0"/>
          </a:p>
          <a:p>
            <a:r>
              <a:rPr lang="fr-FR" sz="2200" b="0" dirty="0" err="1" smtClean="0"/>
              <a:t>Rythmology</a:t>
            </a:r>
            <a:endParaRPr lang="fr-FR" sz="2200" b="0" dirty="0"/>
          </a:p>
          <a:p>
            <a:endParaRPr lang="fr-FR" sz="2200" b="0" dirty="0" smtClean="0"/>
          </a:p>
          <a:p>
            <a:r>
              <a:rPr lang="fr-FR" sz="2200" b="0" dirty="0" err="1" smtClean="0"/>
              <a:t>Atherosclerosis</a:t>
            </a:r>
            <a:endParaRPr lang="fr-FR" sz="2200" b="0" dirty="0" smtClean="0"/>
          </a:p>
          <a:p>
            <a:endParaRPr lang="fr-FR" sz="2200" b="0" dirty="0"/>
          </a:p>
          <a:p>
            <a:r>
              <a:rPr lang="fr-FR" sz="2200" b="0" dirty="0" err="1" smtClean="0"/>
              <a:t>Metabolism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err="1" smtClean="0"/>
              <a:t>Cardiology</a:t>
            </a:r>
            <a:r>
              <a:rPr lang="fr-FR" b="0" dirty="0" smtClean="0"/>
              <a:t> and </a:t>
            </a:r>
            <a:r>
              <a:rPr lang="fr-FR" b="0" dirty="0" err="1" smtClean="0"/>
              <a:t>metabolism</a:t>
            </a:r>
            <a:endParaRPr lang="fr-FR" b="0" dirty="0"/>
          </a:p>
        </p:txBody>
      </p:sp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1136" r="20004" b="10689"/>
          <a:stretch/>
        </p:blipFill>
        <p:spPr bwMode="auto">
          <a:xfrm>
            <a:off x="5076055" y="2203661"/>
            <a:ext cx="3980463" cy="40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7005692" y="3081323"/>
            <a:ext cx="284510" cy="284510"/>
            <a:chOff x="1757414" y="1322668"/>
            <a:chExt cx="5040000" cy="5040000"/>
          </a:xfrm>
        </p:grpSpPr>
        <p:grpSp>
          <p:nvGrpSpPr>
            <p:cNvPr id="73" name="Groupe 72"/>
            <p:cNvGrpSpPr/>
            <p:nvPr/>
          </p:nvGrpSpPr>
          <p:grpSpPr>
            <a:xfrm rot="18900000">
              <a:off x="2225414" y="1790668"/>
              <a:ext cx="4104000" cy="4104000"/>
              <a:chOff x="2225414" y="1809496"/>
              <a:chExt cx="4104000" cy="4104000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82" name="Ellipse 81"/>
              <p:cNvSpPr/>
              <p:nvPr/>
            </p:nvSpPr>
            <p:spPr>
              <a:xfrm>
                <a:off x="2225414" y="1809496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83" name="Ellipse 82"/>
              <p:cNvSpPr/>
              <p:nvPr/>
            </p:nvSpPr>
            <p:spPr>
              <a:xfrm rot="5400000">
                <a:off x="2225414" y="1809496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</p:grpSp>
        <p:grpSp>
          <p:nvGrpSpPr>
            <p:cNvPr id="74" name="Groupe 73"/>
            <p:cNvGrpSpPr/>
            <p:nvPr/>
          </p:nvGrpSpPr>
          <p:grpSpPr>
            <a:xfrm>
              <a:off x="1757414" y="1322668"/>
              <a:ext cx="5040000" cy="5040000"/>
              <a:chOff x="4572000" y="1201144"/>
              <a:chExt cx="5040000" cy="5040000"/>
            </a:xfrm>
            <a:solidFill>
              <a:schemeClr val="bg1"/>
            </a:solidFill>
          </p:grpSpPr>
          <p:grpSp>
            <p:nvGrpSpPr>
              <p:cNvPr id="76" name="Groupe 75"/>
              <p:cNvGrpSpPr/>
              <p:nvPr/>
            </p:nvGrpSpPr>
            <p:grpSpPr>
              <a:xfrm>
                <a:off x="4572000" y="3361144"/>
                <a:ext cx="5040000" cy="720000"/>
                <a:chOff x="5211389" y="3985457"/>
                <a:chExt cx="5040000" cy="720000"/>
              </a:xfrm>
              <a:grpFill/>
            </p:grpSpPr>
            <p:sp>
              <p:nvSpPr>
                <p:cNvPr id="80" name="Triangle isocèle 79"/>
                <p:cNvSpPr/>
                <p:nvPr/>
              </p:nvSpPr>
              <p:spPr>
                <a:xfrm rot="16200000">
                  <a:off x="863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Triangle isocèle 80"/>
                <p:cNvSpPr/>
                <p:nvPr/>
              </p:nvSpPr>
              <p:spPr>
                <a:xfrm rot="5400000">
                  <a:off x="611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7" name="Groupe 76"/>
              <p:cNvGrpSpPr/>
              <p:nvPr/>
            </p:nvGrpSpPr>
            <p:grpSpPr>
              <a:xfrm>
                <a:off x="6732000" y="1201144"/>
                <a:ext cx="720000" cy="5040000"/>
                <a:chOff x="6471390" y="1793592"/>
                <a:chExt cx="720000" cy="5040000"/>
              </a:xfrm>
              <a:grpFill/>
            </p:grpSpPr>
            <p:sp>
              <p:nvSpPr>
                <p:cNvPr id="78" name="Triangle isocèle 77"/>
                <p:cNvSpPr/>
                <p:nvPr/>
              </p:nvSpPr>
              <p:spPr>
                <a:xfrm>
                  <a:off x="6471390" y="431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Triangle isocèle 78"/>
                <p:cNvSpPr/>
                <p:nvPr/>
              </p:nvSpPr>
              <p:spPr>
                <a:xfrm rot="10800000">
                  <a:off x="6471390" y="179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75" name="Ellipse 74"/>
            <p:cNvSpPr/>
            <p:nvPr/>
          </p:nvSpPr>
          <p:spPr>
            <a:xfrm>
              <a:off x="3287414" y="2852668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600" dirty="0"/>
            </a:p>
          </p:txBody>
        </p:sp>
      </p:grp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7823532" y="4452992"/>
            <a:ext cx="284510" cy="284510"/>
            <a:chOff x="1757414" y="1322668"/>
            <a:chExt cx="5040000" cy="5040000"/>
          </a:xfrm>
        </p:grpSpPr>
        <p:grpSp>
          <p:nvGrpSpPr>
            <p:cNvPr id="62" name="Groupe 61"/>
            <p:cNvGrpSpPr/>
            <p:nvPr/>
          </p:nvGrpSpPr>
          <p:grpSpPr>
            <a:xfrm rot="18900000">
              <a:off x="2225414" y="1790668"/>
              <a:ext cx="4104000" cy="4104000"/>
              <a:chOff x="2225414" y="1809496"/>
              <a:chExt cx="4104000" cy="4104000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71" name="Ellipse 70"/>
              <p:cNvSpPr/>
              <p:nvPr/>
            </p:nvSpPr>
            <p:spPr>
              <a:xfrm>
                <a:off x="2225414" y="1809496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72" name="Ellipse 71"/>
              <p:cNvSpPr/>
              <p:nvPr/>
            </p:nvSpPr>
            <p:spPr>
              <a:xfrm rot="5400000">
                <a:off x="2225414" y="1809496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1757414" y="1322668"/>
              <a:ext cx="5040000" cy="5040000"/>
              <a:chOff x="4572000" y="1201144"/>
              <a:chExt cx="5040000" cy="5040000"/>
            </a:xfrm>
            <a:solidFill>
              <a:schemeClr val="bg1"/>
            </a:solidFill>
          </p:grpSpPr>
          <p:grpSp>
            <p:nvGrpSpPr>
              <p:cNvPr id="65" name="Groupe 64"/>
              <p:cNvGrpSpPr/>
              <p:nvPr/>
            </p:nvGrpSpPr>
            <p:grpSpPr>
              <a:xfrm>
                <a:off x="4572000" y="3361144"/>
                <a:ext cx="5040000" cy="720000"/>
                <a:chOff x="5211389" y="3985457"/>
                <a:chExt cx="5040000" cy="720000"/>
              </a:xfrm>
              <a:grpFill/>
            </p:grpSpPr>
            <p:sp>
              <p:nvSpPr>
                <p:cNvPr id="69" name="Triangle isocèle 68"/>
                <p:cNvSpPr/>
                <p:nvPr/>
              </p:nvSpPr>
              <p:spPr>
                <a:xfrm rot="16200000">
                  <a:off x="863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Triangle isocèle 69"/>
                <p:cNvSpPr/>
                <p:nvPr/>
              </p:nvSpPr>
              <p:spPr>
                <a:xfrm rot="5400000">
                  <a:off x="611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6732000" y="1201144"/>
                <a:ext cx="720000" cy="5040000"/>
                <a:chOff x="6471390" y="1793592"/>
                <a:chExt cx="720000" cy="5040000"/>
              </a:xfrm>
              <a:grpFill/>
            </p:grpSpPr>
            <p:sp>
              <p:nvSpPr>
                <p:cNvPr id="67" name="Triangle isocèle 66"/>
                <p:cNvSpPr/>
                <p:nvPr/>
              </p:nvSpPr>
              <p:spPr>
                <a:xfrm>
                  <a:off x="6471390" y="431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Triangle isocèle 67"/>
                <p:cNvSpPr/>
                <p:nvPr/>
              </p:nvSpPr>
              <p:spPr>
                <a:xfrm rot="10800000">
                  <a:off x="6471390" y="179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64" name="Ellipse 63"/>
            <p:cNvSpPr/>
            <p:nvPr/>
          </p:nvSpPr>
          <p:spPr>
            <a:xfrm>
              <a:off x="3287414" y="2852668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600" dirty="0"/>
            </a:p>
          </p:txBody>
        </p:sp>
      </p:grpSp>
      <p:grpSp>
        <p:nvGrpSpPr>
          <p:cNvPr id="15" name="Groupe 14"/>
          <p:cNvGrpSpPr>
            <a:grpSpLocks noChangeAspect="1"/>
          </p:cNvGrpSpPr>
          <p:nvPr/>
        </p:nvGrpSpPr>
        <p:grpSpPr>
          <a:xfrm>
            <a:off x="6113400" y="4845417"/>
            <a:ext cx="284510" cy="284510"/>
            <a:chOff x="1757414" y="1322668"/>
            <a:chExt cx="5040000" cy="5040000"/>
          </a:xfrm>
        </p:grpSpPr>
        <p:grpSp>
          <p:nvGrpSpPr>
            <p:cNvPr id="40" name="Groupe 39"/>
            <p:cNvGrpSpPr/>
            <p:nvPr/>
          </p:nvGrpSpPr>
          <p:grpSpPr>
            <a:xfrm rot="18900000">
              <a:off x="2225414" y="1790668"/>
              <a:ext cx="4104000" cy="4104000"/>
              <a:chOff x="2225414" y="1809496"/>
              <a:chExt cx="4104000" cy="4104000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49" name="Ellipse 48"/>
              <p:cNvSpPr/>
              <p:nvPr/>
            </p:nvSpPr>
            <p:spPr>
              <a:xfrm>
                <a:off x="2225414" y="1809496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50" name="Ellipse 49"/>
              <p:cNvSpPr/>
              <p:nvPr/>
            </p:nvSpPr>
            <p:spPr>
              <a:xfrm rot="5400000">
                <a:off x="2225414" y="1809496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1757414" y="1322668"/>
              <a:ext cx="5040000" cy="5040000"/>
              <a:chOff x="4572000" y="1201144"/>
              <a:chExt cx="5040000" cy="5040000"/>
            </a:xfrm>
            <a:solidFill>
              <a:schemeClr val="bg1"/>
            </a:solidFill>
          </p:grpSpPr>
          <p:grpSp>
            <p:nvGrpSpPr>
              <p:cNvPr id="43" name="Groupe 42"/>
              <p:cNvGrpSpPr/>
              <p:nvPr/>
            </p:nvGrpSpPr>
            <p:grpSpPr>
              <a:xfrm>
                <a:off x="4572000" y="3361144"/>
                <a:ext cx="5040000" cy="720000"/>
                <a:chOff x="5211389" y="3985457"/>
                <a:chExt cx="5040000" cy="720000"/>
              </a:xfrm>
              <a:grpFill/>
            </p:grpSpPr>
            <p:sp>
              <p:nvSpPr>
                <p:cNvPr id="47" name="Triangle isocèle 46"/>
                <p:cNvSpPr/>
                <p:nvPr/>
              </p:nvSpPr>
              <p:spPr>
                <a:xfrm rot="16200000">
                  <a:off x="863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Triangle isocèle 47"/>
                <p:cNvSpPr/>
                <p:nvPr/>
              </p:nvSpPr>
              <p:spPr>
                <a:xfrm rot="5400000">
                  <a:off x="611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" name="Groupe 43"/>
              <p:cNvGrpSpPr/>
              <p:nvPr/>
            </p:nvGrpSpPr>
            <p:grpSpPr>
              <a:xfrm>
                <a:off x="6732000" y="1201144"/>
                <a:ext cx="720000" cy="5040000"/>
                <a:chOff x="6471390" y="1793592"/>
                <a:chExt cx="720000" cy="5040000"/>
              </a:xfrm>
              <a:grpFill/>
            </p:grpSpPr>
            <p:sp>
              <p:nvSpPr>
                <p:cNvPr id="45" name="Triangle isocèle 44"/>
                <p:cNvSpPr/>
                <p:nvPr/>
              </p:nvSpPr>
              <p:spPr>
                <a:xfrm>
                  <a:off x="6471390" y="431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Triangle isocèle 45"/>
                <p:cNvSpPr/>
                <p:nvPr/>
              </p:nvSpPr>
              <p:spPr>
                <a:xfrm rot="10800000">
                  <a:off x="6471390" y="179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2" name="Ellipse 41"/>
            <p:cNvSpPr/>
            <p:nvPr/>
          </p:nvSpPr>
          <p:spPr>
            <a:xfrm>
              <a:off x="3287414" y="2852668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600" dirty="0"/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7962650" y="5521082"/>
            <a:ext cx="284510" cy="284510"/>
            <a:chOff x="1757414" y="1322668"/>
            <a:chExt cx="5040000" cy="5040000"/>
          </a:xfrm>
        </p:grpSpPr>
        <p:grpSp>
          <p:nvGrpSpPr>
            <p:cNvPr id="29" name="Groupe 28"/>
            <p:cNvGrpSpPr/>
            <p:nvPr/>
          </p:nvGrpSpPr>
          <p:grpSpPr>
            <a:xfrm rot="18900000">
              <a:off x="2225414" y="1790668"/>
              <a:ext cx="4104000" cy="4104000"/>
              <a:chOff x="2225414" y="1809496"/>
              <a:chExt cx="4104000" cy="4104000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38" name="Ellipse 37"/>
              <p:cNvSpPr/>
              <p:nvPr/>
            </p:nvSpPr>
            <p:spPr>
              <a:xfrm>
                <a:off x="2225414" y="1809496"/>
                <a:ext cx="4104000" cy="4104000"/>
              </a:xfrm>
              <a:prstGeom prst="ellipse">
                <a:avLst/>
              </a:prstGeom>
              <a:solidFill>
                <a:srgbClr val="00849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  <p:sp>
            <p:nvSpPr>
              <p:cNvPr id="39" name="Ellipse 38"/>
              <p:cNvSpPr/>
              <p:nvPr/>
            </p:nvSpPr>
            <p:spPr>
              <a:xfrm rot="5400000">
                <a:off x="2225414" y="1809496"/>
                <a:ext cx="4104000" cy="410400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<a:prstTxWarp prst="textButton">
                  <a:avLst/>
                </a:prstTxWarp>
                <a:noAutofit/>
              </a:bodyPr>
              <a:lstStyle/>
              <a:p>
                <a:pPr algn="ctr"/>
                <a:endParaRPr lang="fr-FR" sz="1200" dirty="0"/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1757414" y="1322668"/>
              <a:ext cx="5040000" cy="5040000"/>
              <a:chOff x="4572000" y="1201144"/>
              <a:chExt cx="5040000" cy="5040000"/>
            </a:xfrm>
            <a:solidFill>
              <a:schemeClr val="bg1"/>
            </a:solidFill>
          </p:grpSpPr>
          <p:grpSp>
            <p:nvGrpSpPr>
              <p:cNvPr id="32" name="Groupe 31"/>
              <p:cNvGrpSpPr/>
              <p:nvPr/>
            </p:nvGrpSpPr>
            <p:grpSpPr>
              <a:xfrm>
                <a:off x="4572000" y="3361144"/>
                <a:ext cx="5040000" cy="720000"/>
                <a:chOff x="5211389" y="3985457"/>
                <a:chExt cx="5040000" cy="720000"/>
              </a:xfrm>
              <a:grpFill/>
            </p:grpSpPr>
            <p:sp>
              <p:nvSpPr>
                <p:cNvPr id="36" name="Triangle isocèle 35"/>
                <p:cNvSpPr/>
                <p:nvPr/>
              </p:nvSpPr>
              <p:spPr>
                <a:xfrm rot="16200000">
                  <a:off x="863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Triangle isocèle 36"/>
                <p:cNvSpPr/>
                <p:nvPr/>
              </p:nvSpPr>
              <p:spPr>
                <a:xfrm rot="5400000">
                  <a:off x="6111389" y="3085457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" name="Groupe 32"/>
              <p:cNvGrpSpPr/>
              <p:nvPr/>
            </p:nvGrpSpPr>
            <p:grpSpPr>
              <a:xfrm>
                <a:off x="6732000" y="1201144"/>
                <a:ext cx="720000" cy="5040000"/>
                <a:chOff x="6471390" y="1793592"/>
                <a:chExt cx="720000" cy="5040000"/>
              </a:xfrm>
              <a:grpFill/>
            </p:grpSpPr>
            <p:sp>
              <p:nvSpPr>
                <p:cNvPr id="34" name="Triangle isocèle 33"/>
                <p:cNvSpPr/>
                <p:nvPr/>
              </p:nvSpPr>
              <p:spPr>
                <a:xfrm>
                  <a:off x="6471390" y="431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Triangle isocèle 34"/>
                <p:cNvSpPr/>
                <p:nvPr/>
              </p:nvSpPr>
              <p:spPr>
                <a:xfrm rot="10800000">
                  <a:off x="6471390" y="1793592"/>
                  <a:ext cx="720000" cy="2520000"/>
                </a:xfrm>
                <a:prstGeom prst="triangle">
                  <a:avLst/>
                </a:prstGeom>
                <a:solidFill>
                  <a:srgbClr val="DEDF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1" name="Ellipse 30"/>
            <p:cNvSpPr/>
            <p:nvPr/>
          </p:nvSpPr>
          <p:spPr>
            <a:xfrm>
              <a:off x="3287414" y="2852668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8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1465886" y="2492896"/>
            <a:ext cx="6721442" cy="3892794"/>
            <a:chOff x="2397105" y="1700808"/>
            <a:chExt cx="6721442" cy="3892794"/>
          </a:xfrm>
        </p:grpSpPr>
        <p:grpSp>
          <p:nvGrpSpPr>
            <p:cNvPr id="31" name="Groupe 30"/>
            <p:cNvGrpSpPr/>
            <p:nvPr/>
          </p:nvGrpSpPr>
          <p:grpSpPr>
            <a:xfrm>
              <a:off x="2397105" y="1785522"/>
              <a:ext cx="4762298" cy="3808080"/>
              <a:chOff x="1672141" y="1517842"/>
              <a:chExt cx="4762298" cy="3808080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3706123" y="4956590"/>
                <a:ext cx="986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169FBA"/>
                    </a:solidFill>
                  </a:rPr>
                  <a:t>Facilities</a:t>
                </a:r>
                <a:endParaRPr lang="fr-FR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041951" y="1517842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873375" algn="l"/>
                  </a:tabLst>
                </a:pPr>
                <a:r>
                  <a:rPr lang="fr-FR" dirty="0" smtClean="0">
                    <a:solidFill>
                      <a:srgbClr val="20A3BD"/>
                    </a:solidFill>
                  </a:rPr>
                  <a:t> R&amp;D </a:t>
                </a:r>
                <a:r>
                  <a:rPr lang="fr-FR" dirty="0" smtClean="0">
                    <a:solidFill>
                      <a:srgbClr val="20A3BD"/>
                    </a:solidFill>
                  </a:rPr>
                  <a:t>services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Training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72141" y="2072688"/>
                <a:ext cx="47622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smtClean="0">
                    <a:solidFill>
                      <a:srgbClr val="169FBA"/>
                    </a:solidFill>
                  </a:rPr>
                  <a:t>Collaboration</a:t>
                </a:r>
                <a:r>
                  <a:rPr lang="fr-FR" dirty="0">
                    <a:solidFill>
                      <a:srgbClr val="169FBA"/>
                    </a:solidFill>
                  </a:rPr>
                  <a:t>	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Expertise</a:t>
                </a: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4975335" y="4418205"/>
                <a:ext cx="1357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3679825" algn="l"/>
                  </a:tabLst>
                </a:pPr>
                <a:r>
                  <a:rPr lang="fr-FR" dirty="0" err="1" smtClean="0">
                    <a:solidFill>
                      <a:srgbClr val="169FBA"/>
                    </a:solidFill>
                  </a:rPr>
                  <a:t>Laboratories</a:t>
                </a:r>
                <a:endParaRPr lang="fr-FR" dirty="0" smtClean="0">
                  <a:solidFill>
                    <a:srgbClr val="169FBA"/>
                  </a:solidFill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2385206" y="4279705"/>
                <a:ext cx="10600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3679825" algn="l"/>
                  </a:tabLst>
                </a:pPr>
                <a:r>
                  <a:rPr lang="fr-FR" dirty="0" err="1" smtClean="0">
                    <a:solidFill>
                      <a:srgbClr val="169FBA"/>
                    </a:solidFill>
                  </a:rPr>
                  <a:t>Thematic</a:t>
                </a:r>
                <a:r>
                  <a:rPr lang="fr-FR" dirty="0" smtClean="0">
                    <a:solidFill>
                      <a:srgbClr val="169FBA"/>
                    </a:solidFill>
                  </a:rPr>
                  <a:t> networks</a:t>
                </a:r>
              </a:p>
            </p:txBody>
          </p:sp>
          <p:grpSp>
            <p:nvGrpSpPr>
              <p:cNvPr id="46" name="Groupe 45"/>
              <p:cNvGrpSpPr/>
              <p:nvPr/>
            </p:nvGrpSpPr>
            <p:grpSpPr>
              <a:xfrm>
                <a:off x="2406584" y="1727536"/>
                <a:ext cx="3600124" cy="3240000"/>
                <a:chOff x="2406584" y="1727536"/>
                <a:chExt cx="3600124" cy="3240000"/>
              </a:xfrm>
            </p:grpSpPr>
            <p:grpSp>
              <p:nvGrpSpPr>
                <p:cNvPr id="47" name="Groupe 46"/>
                <p:cNvGrpSpPr>
                  <a:grpSpLocks noChangeAspect="1"/>
                </p:cNvGrpSpPr>
                <p:nvPr/>
              </p:nvGrpSpPr>
              <p:grpSpPr>
                <a:xfrm>
                  <a:off x="2406584" y="1727536"/>
                  <a:ext cx="3600124" cy="3240000"/>
                  <a:chOff x="395821" y="2493056"/>
                  <a:chExt cx="3600124" cy="3240000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794759" y="2493056"/>
                    <a:ext cx="1256961" cy="3240000"/>
                  </a:xfrm>
                  <a:prstGeom prst="arc">
                    <a:avLst>
                      <a:gd name="adj1" fmla="val 16200000"/>
                      <a:gd name="adj2" fmla="val 1858820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55" name="Arc 54"/>
                  <p:cNvSpPr/>
                  <p:nvPr/>
                </p:nvSpPr>
                <p:spPr>
                  <a:xfrm>
                    <a:off x="395821" y="3039359"/>
                    <a:ext cx="1260000" cy="2160000"/>
                  </a:xfrm>
                  <a:prstGeom prst="arc">
                    <a:avLst>
                      <a:gd name="adj1" fmla="val 16200000"/>
                      <a:gd name="adj2" fmla="val 19371743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56" name="Arc 55"/>
                  <p:cNvSpPr/>
                  <p:nvPr/>
                </p:nvSpPr>
                <p:spPr>
                  <a:xfrm flipH="1">
                    <a:off x="2339752" y="2493056"/>
                    <a:ext cx="1260000" cy="3240000"/>
                  </a:xfrm>
                  <a:prstGeom prst="arc">
                    <a:avLst>
                      <a:gd name="adj1" fmla="val 16200000"/>
                      <a:gd name="adj2" fmla="val 18594017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58" name="Arc 57"/>
                  <p:cNvSpPr/>
                  <p:nvPr/>
                </p:nvSpPr>
                <p:spPr>
                  <a:xfrm flipH="1">
                    <a:off x="2735945" y="3033056"/>
                    <a:ext cx="1260000" cy="2160000"/>
                  </a:xfrm>
                  <a:prstGeom prst="arc">
                    <a:avLst>
                      <a:gd name="adj1" fmla="val 16200000"/>
                      <a:gd name="adj2" fmla="val 19470835"/>
                    </a:avLst>
                  </a:prstGeom>
                  <a:ln w="31750">
                    <a:solidFill>
                      <a:srgbClr val="6F1945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61" name="Arc 60"/>
                  <p:cNvSpPr/>
                  <p:nvPr/>
                </p:nvSpPr>
                <p:spPr>
                  <a:xfrm rot="10800000">
                    <a:off x="2375821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69315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10800000" flipH="1">
                    <a:off x="752845" y="2853056"/>
                    <a:ext cx="1260000" cy="2520000"/>
                  </a:xfrm>
                  <a:prstGeom prst="arc">
                    <a:avLst>
                      <a:gd name="adj1" fmla="val 16200000"/>
                      <a:gd name="adj2" fmla="val 18549670"/>
                    </a:avLst>
                  </a:prstGeom>
                  <a:ln w="31750">
                    <a:solidFill>
                      <a:srgbClr val="6F1945"/>
                    </a:solidFill>
                    <a:headEnd type="stealt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169FBA"/>
                      </a:solidFill>
                    </a:endParaRPr>
                  </a:p>
                </p:txBody>
              </p:sp>
              <p:cxnSp>
                <p:nvCxnSpPr>
                  <p:cNvPr id="63" name="Connecteur droit avec flèche 62"/>
                  <p:cNvCxnSpPr>
                    <a:stCxn id="66" idx="4"/>
                  </p:cNvCxnSpPr>
                  <p:nvPr/>
                </p:nvCxnSpPr>
                <p:spPr>
                  <a:xfrm>
                    <a:off x="2192814" y="4833055"/>
                    <a:ext cx="0" cy="900001"/>
                  </a:xfrm>
                  <a:prstGeom prst="straightConnector1">
                    <a:avLst/>
                  </a:prstGeom>
                  <a:ln w="31750">
                    <a:solidFill>
                      <a:srgbClr val="6F1945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Ellipse 65"/>
                  <p:cNvSpPr/>
                  <p:nvPr/>
                </p:nvSpPr>
                <p:spPr>
                  <a:xfrm>
                    <a:off x="1472814" y="3393055"/>
                    <a:ext cx="1440000" cy="1440000"/>
                  </a:xfrm>
                  <a:prstGeom prst="ellipse">
                    <a:avLst/>
                  </a:prstGeom>
                  <a:noFill/>
                  <a:ln w="38100">
                    <a:solidFill>
                      <a:srgbClr val="6F194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4400" dirty="0" smtClean="0">
                        <a:solidFill>
                          <a:srgbClr val="169FBA"/>
                        </a:solidFill>
                      </a:rPr>
                      <a:t>FLI</a:t>
                    </a:r>
                    <a:endParaRPr lang="fr-FR" sz="4400" dirty="0">
                      <a:solidFill>
                        <a:srgbClr val="169FBA"/>
                      </a:solidFill>
                    </a:endParaRPr>
                  </a:p>
                </p:txBody>
              </p:sp>
            </p:grpSp>
            <p:pic>
              <p:nvPicPr>
                <p:cNvPr id="48" name="Image 4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5917" y="2952408"/>
                  <a:ext cx="982814" cy="790253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Accolade ouvrante 31"/>
            <p:cNvSpPr/>
            <p:nvPr/>
          </p:nvSpPr>
          <p:spPr>
            <a:xfrm rot="10800000">
              <a:off x="6948264" y="1700808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Accolade ouvrante 32"/>
            <p:cNvSpPr/>
            <p:nvPr/>
          </p:nvSpPr>
          <p:spPr>
            <a:xfrm rot="10800000">
              <a:off x="6948265" y="3670180"/>
              <a:ext cx="468000" cy="1908000"/>
            </a:xfrm>
            <a:prstGeom prst="leftBrace">
              <a:avLst>
                <a:gd name="adj1" fmla="val 48536"/>
                <a:gd name="adj2" fmla="val 50000"/>
              </a:avLst>
            </a:prstGeom>
            <a:ln>
              <a:solidFill>
                <a:srgbClr val="169F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389842" y="2470142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169FBA"/>
                  </a:solidFill>
                </a:rPr>
                <a:t>Your</a:t>
              </a:r>
              <a:r>
                <a:rPr lang="fr-FR" dirty="0" smtClean="0">
                  <a:solidFill>
                    <a:srgbClr val="169FBA"/>
                  </a:solidFill>
                </a:rPr>
                <a:t> </a:t>
              </a:r>
              <a:r>
                <a:rPr lang="fr-FR" dirty="0" err="1" smtClean="0">
                  <a:solidFill>
                    <a:srgbClr val="169FBA"/>
                  </a:solidFill>
                </a:rPr>
                <a:t>needs</a:t>
              </a:r>
              <a:endParaRPr lang="fr-FR" dirty="0">
                <a:solidFill>
                  <a:srgbClr val="169FBA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389842" y="4439514"/>
              <a:ext cx="172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169FBA"/>
                  </a:solidFill>
                </a:rPr>
                <a:t>Our </a:t>
              </a:r>
              <a:r>
                <a:rPr lang="fr-FR" dirty="0" err="1" smtClean="0">
                  <a:solidFill>
                    <a:srgbClr val="169FBA"/>
                  </a:solidFill>
                </a:rPr>
                <a:t>offer</a:t>
              </a:r>
              <a:endParaRPr lang="fr-FR" dirty="0">
                <a:solidFill>
                  <a:srgbClr val="169FBA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easy </a:t>
            </a: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>
                <a:solidFill>
                  <a:srgbClr val="20A3BD"/>
                </a:solidFill>
              </a:rPr>
              <a:t>the </a:t>
            </a:r>
            <a:r>
              <a:rPr lang="en-US" dirty="0" smtClean="0"/>
              <a:t>French resources </a:t>
            </a:r>
            <a:r>
              <a:rPr lang="en-US" dirty="0"/>
              <a:t>and expertise of the </a:t>
            </a:r>
            <a:r>
              <a:rPr lang="en-US" dirty="0" smtClean="0"/>
              <a:t>biomedical imaging field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0B3545-3756-4E28-9CAE-486BDF35AC4A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457200" y="1412776"/>
            <a:ext cx="8229600" cy="870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smtClean="0"/>
              <a:t>A </a:t>
            </a:r>
            <a:r>
              <a:rPr lang="fr-FR" b="0" dirty="0" err="1" smtClean="0"/>
              <a:t>privileged</a:t>
            </a:r>
            <a:r>
              <a:rPr lang="fr-FR" b="0" dirty="0" smtClean="0"/>
              <a:t> entry point to help </a:t>
            </a:r>
            <a:r>
              <a:rPr lang="fr-FR" b="0" dirty="0" err="1" smtClean="0"/>
              <a:t>you</a:t>
            </a:r>
            <a:r>
              <a:rPr lang="fr-FR" b="0" dirty="0" smtClean="0"/>
              <a:t> </a:t>
            </a:r>
            <a:r>
              <a:rPr lang="en-US" b="0" dirty="0" smtClean="0"/>
              <a:t>build</a:t>
            </a:r>
          </a:p>
          <a:p>
            <a:pPr marL="0" indent="0" algn="ctr">
              <a:buNone/>
            </a:pPr>
            <a:r>
              <a:rPr lang="en-US" b="0" dirty="0" smtClean="0"/>
              <a:t>the </a:t>
            </a:r>
            <a:r>
              <a:rPr lang="en-US" b="0" dirty="0"/>
              <a:t>most relevant answer to </a:t>
            </a:r>
            <a:r>
              <a:rPr lang="en-US" b="0" dirty="0" smtClean="0"/>
              <a:t>your needs</a:t>
            </a: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7859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</a:t>
            </a:r>
            <a:r>
              <a:rPr lang="fr-FR" dirty="0">
                <a:solidFill>
                  <a:srgbClr val="20A3BD"/>
                </a:solidFill>
              </a:rPr>
              <a:t> expert </a:t>
            </a:r>
            <a:r>
              <a:rPr lang="fr-FR" dirty="0"/>
              <a:t>contact point </a:t>
            </a:r>
            <a:r>
              <a:rPr lang="fr-FR" dirty="0" smtClean="0"/>
              <a:t>for</a:t>
            </a:r>
            <a:br>
              <a:rPr lang="fr-FR" dirty="0" smtClean="0"/>
            </a:br>
            <a:r>
              <a:rPr lang="fr-FR" dirty="0" smtClean="0"/>
              <a:t>collaborative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D7DE7F-D609-43EC-B83C-D1FE012EE281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129" name="Imag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060848"/>
            <a:ext cx="3292277" cy="4392488"/>
          </a:xfrm>
          <a:prstGeom prst="rect">
            <a:avLst/>
          </a:prstGeom>
        </p:spPr>
      </p:pic>
      <p:sp>
        <p:nvSpPr>
          <p:cNvPr id="1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97799"/>
          </a:xfrm>
        </p:spPr>
        <p:txBody>
          <a:bodyPr>
            <a:normAutofit/>
          </a:bodyPr>
          <a:lstStyle/>
          <a:p>
            <a:endParaRPr lang="fr-FR" b="0" dirty="0" smtClean="0"/>
          </a:p>
          <a:p>
            <a:endParaRPr lang="fr-FR" b="0" dirty="0" smtClean="0"/>
          </a:p>
          <a:p>
            <a:r>
              <a:rPr lang="fr-FR" b="0" dirty="0" err="1" smtClean="0"/>
              <a:t>Projects</a:t>
            </a:r>
            <a:r>
              <a:rPr lang="fr-FR" b="0" dirty="0" smtClean="0"/>
              <a:t> </a:t>
            </a:r>
            <a:r>
              <a:rPr lang="fr-FR" b="0" dirty="0" err="1" smtClean="0"/>
              <a:t>built</a:t>
            </a:r>
            <a:r>
              <a:rPr lang="fr-FR" b="0" dirty="0" smtClean="0"/>
              <a:t> in close relation </a:t>
            </a:r>
            <a:r>
              <a:rPr lang="fr-FR" b="0" dirty="0" err="1" smtClean="0"/>
              <a:t>with</a:t>
            </a:r>
            <a:r>
              <a:rPr lang="fr-FR" b="0" dirty="0" smtClean="0"/>
              <a:t> the teams running the </a:t>
            </a:r>
            <a:r>
              <a:rPr lang="fr-FR" b="0" dirty="0" err="1" smtClean="0"/>
              <a:t>core</a:t>
            </a:r>
            <a:r>
              <a:rPr lang="fr-FR" b="0" dirty="0" smtClean="0"/>
              <a:t> </a:t>
            </a:r>
            <a:r>
              <a:rPr lang="fr-FR" b="0" dirty="0" err="1" smtClean="0"/>
              <a:t>facilities</a:t>
            </a:r>
            <a:endParaRPr lang="fr-FR" b="0" dirty="0" smtClean="0"/>
          </a:p>
          <a:p>
            <a:endParaRPr lang="fr-FR" b="0" dirty="0"/>
          </a:p>
          <a:p>
            <a:r>
              <a:rPr lang="fr-FR" b="0" dirty="0" smtClean="0"/>
              <a:t>A flexible </a:t>
            </a:r>
            <a:r>
              <a:rPr lang="fr-FR" b="0" dirty="0" err="1" smtClean="0"/>
              <a:t>partnering</a:t>
            </a:r>
            <a:r>
              <a:rPr lang="fr-FR" b="0" dirty="0" smtClean="0"/>
              <a:t> </a:t>
            </a:r>
            <a:r>
              <a:rPr lang="fr-FR" b="0" dirty="0" err="1" smtClean="0"/>
              <a:t>strategy</a:t>
            </a:r>
            <a:endParaRPr lang="fr-FR" b="0" dirty="0" smtClean="0"/>
          </a:p>
          <a:p>
            <a:pPr lvl="1"/>
            <a:r>
              <a:rPr lang="fr-FR" b="0" dirty="0" err="1" smtClean="0">
                <a:solidFill>
                  <a:srgbClr val="20A3BD"/>
                </a:solidFill>
              </a:rPr>
              <a:t>fee</a:t>
            </a:r>
            <a:r>
              <a:rPr lang="fr-FR" b="0" dirty="0" smtClean="0">
                <a:solidFill>
                  <a:srgbClr val="20A3BD"/>
                </a:solidFill>
              </a:rPr>
              <a:t> for </a:t>
            </a:r>
            <a:r>
              <a:rPr lang="fr-FR" b="0" dirty="0" err="1" smtClean="0">
                <a:solidFill>
                  <a:srgbClr val="20A3BD"/>
                </a:solidFill>
              </a:rPr>
              <a:t>research</a:t>
            </a:r>
            <a:r>
              <a:rPr lang="fr-FR" b="0" dirty="0" smtClean="0">
                <a:solidFill>
                  <a:srgbClr val="20A3BD"/>
                </a:solidFill>
              </a:rPr>
              <a:t> service</a:t>
            </a:r>
            <a:r>
              <a:rPr lang="fr-FR" b="0" dirty="0" smtClean="0"/>
              <a:t>,</a:t>
            </a:r>
          </a:p>
          <a:p>
            <a:pPr lvl="1"/>
            <a:r>
              <a:rPr lang="fr-FR" b="0" dirty="0" err="1" smtClean="0"/>
              <a:t>framework</a:t>
            </a:r>
            <a:r>
              <a:rPr lang="fr-FR" b="0" dirty="0" smtClean="0"/>
              <a:t> service agreement,</a:t>
            </a:r>
          </a:p>
          <a:p>
            <a:pPr lvl="1"/>
            <a:r>
              <a:rPr lang="fr-FR" b="0" dirty="0" smtClean="0"/>
              <a:t>collaborative programs, </a:t>
            </a:r>
            <a:r>
              <a:rPr lang="fr-FR" b="0" i="1" dirty="0" smtClean="0"/>
              <a:t>etc</a:t>
            </a:r>
            <a:r>
              <a:rPr lang="fr-FR" b="0" dirty="0" smtClean="0"/>
              <a:t>.</a:t>
            </a:r>
          </a:p>
          <a:p>
            <a:endParaRPr lang="fr-FR" b="0" dirty="0" smtClean="0"/>
          </a:p>
          <a:p>
            <a:r>
              <a:rPr lang="fr-FR" b="0" dirty="0" err="1" smtClean="0"/>
              <a:t>Quality</a:t>
            </a:r>
            <a:r>
              <a:rPr lang="fr-FR" b="0" dirty="0" smtClean="0"/>
              <a:t> management</a:t>
            </a:r>
          </a:p>
        </p:txBody>
      </p:sp>
      <p:sp>
        <p:nvSpPr>
          <p:cNvPr id="131" name="Espace réservé du contenu 2"/>
          <p:cNvSpPr txBox="1">
            <a:spLocks/>
          </p:cNvSpPr>
          <p:nvPr/>
        </p:nvSpPr>
        <p:spPr>
          <a:xfrm>
            <a:off x="457200" y="1600200"/>
            <a:ext cx="8219256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Many industrial partnerships hosted within the FLI facilities</a:t>
            </a:r>
          </a:p>
        </p:txBody>
      </p:sp>
    </p:spTree>
    <p:extLst>
      <p:ext uri="{BB962C8B-B14F-4D97-AF65-F5344CB8AC3E}">
        <p14:creationId xmlns:p14="http://schemas.microsoft.com/office/powerpoint/2010/main" val="26420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tailor-made training offer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CF41FC-DDF8-4489-8120-003B929E07D3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3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799"/>
          </a:xfrm>
        </p:spPr>
        <p:txBody>
          <a:bodyPr>
            <a:normAutofit/>
          </a:bodyPr>
          <a:lstStyle/>
          <a:p>
            <a:r>
              <a:rPr lang="en-US" b="0" dirty="0"/>
              <a:t>Motto: help you </a:t>
            </a:r>
            <a:r>
              <a:rPr lang="en-US" b="0" dirty="0" smtClean="0"/>
              <a:t>build the best </a:t>
            </a:r>
            <a:r>
              <a:rPr lang="en-US" b="0" dirty="0"/>
              <a:t>option with regards to your specific needs, expectations, goals and potential attendees</a:t>
            </a:r>
          </a:p>
          <a:p>
            <a:endParaRPr lang="en-US" b="0" dirty="0" smtClean="0"/>
          </a:p>
          <a:p>
            <a:r>
              <a:rPr lang="en-US" b="0" dirty="0" smtClean="0"/>
              <a:t>Strengths and assets:</a:t>
            </a:r>
          </a:p>
          <a:p>
            <a:pPr lvl="1"/>
            <a:r>
              <a:rPr lang="en-US" dirty="0" smtClean="0"/>
              <a:t>Tailor-made trainings (</a:t>
            </a:r>
            <a:r>
              <a:rPr lang="en-US" i="1" dirty="0" err="1" smtClean="0"/>
              <a:t>eg</a:t>
            </a:r>
            <a:r>
              <a:rPr lang="en-US" dirty="0" smtClean="0"/>
              <a:t>. Molecular imaging, US Imaging, fMRI, </a:t>
            </a:r>
            <a:r>
              <a:rPr lang="en-US" i="1" dirty="0" smtClean="0"/>
              <a:t>etc</a:t>
            </a:r>
            <a:r>
              <a:rPr lang="en-US" dirty="0" smtClean="0"/>
              <a:t>.)</a:t>
            </a:r>
          </a:p>
          <a:p>
            <a:pPr lvl="1"/>
            <a:r>
              <a:rPr lang="en-US" b="0" dirty="0" smtClean="0"/>
              <a:t>Responsiveness, administrative monitoring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b="0" dirty="0" smtClean="0"/>
              <a:t> adaptability</a:t>
            </a:r>
          </a:p>
          <a:p>
            <a:pPr lvl="1"/>
            <a:r>
              <a:rPr lang="en-US" dirty="0" smtClean="0"/>
              <a:t>Training </a:t>
            </a:r>
            <a:r>
              <a:rPr lang="en-US" i="1" dirty="0" smtClean="0"/>
              <a:t>in situ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within the FLI core facilities and labs, that allows the attendees to benefit from the expertise of the researchers and staff</a:t>
            </a:r>
          </a:p>
          <a:p>
            <a:pPr lvl="1"/>
            <a:r>
              <a:rPr lang="en-US" dirty="0" smtClean="0"/>
              <a:t>Official recognition: certificates provided </a:t>
            </a:r>
            <a:r>
              <a:rPr lang="en-US" i="1" dirty="0" smtClean="0"/>
              <a:t>e.g.</a:t>
            </a:r>
            <a:r>
              <a:rPr lang="en-US" dirty="0" smtClean="0"/>
              <a:t> by the INSTN–ISO9001, ECTS awarded</a:t>
            </a:r>
          </a:p>
          <a:p>
            <a:pPr lvl="1"/>
            <a:r>
              <a:rPr lang="en-US" dirty="0" smtClean="0"/>
              <a:t>Strong links with the French and European Societies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528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3D979E-7CDA-4BD8-B97B-399FF33577E4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Significant</a:t>
            </a:r>
            <a:r>
              <a:rPr lang="fr-FR" dirty="0" smtClean="0"/>
              <a:t> FLI case-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305293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fr-FR" sz="1600" dirty="0" smtClean="0"/>
              <a:t>Force </a:t>
            </a:r>
            <a:r>
              <a:rPr lang="en-US" altLang="fr-FR" sz="1600" b="0" dirty="0" smtClean="0"/>
              <a:t>(Horizon 2020)</a:t>
            </a:r>
          </a:p>
          <a:p>
            <a:pPr marL="358775" lvl="1" indent="0">
              <a:buNone/>
            </a:pPr>
            <a:r>
              <a:rPr lang="en-US" altLang="fr-FR" sz="1400" b="0" dirty="0" smtClean="0"/>
              <a:t>Imaging the interstitial pressure and solid forces within tumors and environment at different deformation states to assess treatment efficacy and to modulate treatment via </a:t>
            </a:r>
            <a:r>
              <a:rPr lang="en-US" altLang="fr-FR" sz="1400" b="0" dirty="0" err="1" smtClean="0"/>
              <a:t>mechanotransduction</a:t>
            </a:r>
            <a:r>
              <a:rPr lang="en-US" altLang="fr-FR" sz="1400" b="0" dirty="0" smtClean="0"/>
              <a:t>. </a:t>
            </a:r>
            <a:r>
              <a:rPr lang="en-US" altLang="fr-FR" sz="1200" b="0" dirty="0" smtClean="0">
                <a:hlinkClick r:id="rId3"/>
              </a:rPr>
              <a:t>http</a:t>
            </a:r>
            <a:r>
              <a:rPr lang="en-US" altLang="fr-FR" sz="1200" b="0" dirty="0">
                <a:hlinkClick r:id="rId3"/>
              </a:rPr>
              <a:t>://</a:t>
            </a:r>
            <a:r>
              <a:rPr lang="en-US" altLang="fr-FR" sz="1200" b="0" dirty="0" smtClean="0">
                <a:hlinkClick r:id="rId3"/>
              </a:rPr>
              <a:t>cordis.europa.eu/project/rcn/199748_en.html</a:t>
            </a:r>
            <a:endParaRPr lang="en-US" altLang="fr-FR" sz="1200" b="0" dirty="0" smtClean="0"/>
          </a:p>
          <a:p>
            <a:pPr>
              <a:buFont typeface="Arial" charset="0"/>
              <a:buChar char="•"/>
            </a:pPr>
            <a:endParaRPr lang="fr-FR" altLang="fr-FR" sz="1400" b="0" dirty="0" smtClean="0"/>
          </a:p>
          <a:p>
            <a:pPr marL="285750" indent="-285750"/>
            <a:r>
              <a:rPr lang="en-US" altLang="fr-FR" sz="1600" dirty="0" err="1" smtClean="0"/>
              <a:t>Imova</a:t>
            </a:r>
            <a:endParaRPr lang="en-US" altLang="fr-FR" sz="1600" dirty="0"/>
          </a:p>
          <a:p>
            <a:pPr marL="358775" lvl="1" indent="0">
              <a:buNone/>
            </a:pPr>
            <a:r>
              <a:rPr lang="en-US" altLang="fr-FR" sz="1400" dirty="0"/>
              <a:t>Research of new molecules and software for the detection of plaques in the aorta</a:t>
            </a:r>
          </a:p>
          <a:p>
            <a:pPr>
              <a:buFont typeface="Arial" charset="0"/>
              <a:buChar char="•"/>
            </a:pPr>
            <a:endParaRPr lang="fr-FR" altLang="fr-FR" sz="1400" b="0" dirty="0" smtClean="0"/>
          </a:p>
        </p:txBody>
      </p:sp>
      <p:sp>
        <p:nvSpPr>
          <p:cNvPr id="31" name="Espace réservé du contenu 13"/>
          <p:cNvSpPr txBox="1">
            <a:spLocks/>
          </p:cNvSpPr>
          <p:nvPr/>
        </p:nvSpPr>
        <p:spPr>
          <a:xfrm>
            <a:off x="4648200" y="1268760"/>
            <a:ext cx="4038600" cy="27562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fr-FR" sz="1600" b="1" dirty="0" err="1" smtClean="0">
                <a:solidFill>
                  <a:srgbClr val="169FBA"/>
                </a:solidFill>
              </a:rPr>
              <a:t>Bioimage</a:t>
            </a:r>
            <a:r>
              <a:rPr lang="en-US" altLang="fr-FR" sz="1600" b="1" dirty="0" smtClean="0">
                <a:solidFill>
                  <a:srgbClr val="169FBA"/>
                </a:solidFill>
              </a:rPr>
              <a:t>-NMD</a:t>
            </a:r>
            <a:r>
              <a:rPr lang="en-US" altLang="fr-FR" sz="1600" dirty="0" smtClean="0">
                <a:solidFill>
                  <a:srgbClr val="169FBA"/>
                </a:solidFill>
              </a:rPr>
              <a:t> </a:t>
            </a:r>
            <a:r>
              <a:rPr lang="en-US" altLang="fr-FR" sz="1600" dirty="0">
                <a:solidFill>
                  <a:srgbClr val="169FBA"/>
                </a:solidFill>
              </a:rPr>
              <a:t>(</a:t>
            </a:r>
            <a:r>
              <a:rPr lang="en-US" altLang="fr-FR" sz="1600" dirty="0" smtClean="0">
                <a:solidFill>
                  <a:srgbClr val="169FBA"/>
                </a:solidFill>
              </a:rPr>
              <a:t>FP7-Health)</a:t>
            </a:r>
          </a:p>
          <a:p>
            <a:pPr marL="358775" lvl="0"/>
            <a:r>
              <a:rPr lang="en-US" altLang="fr-FR" sz="1400" dirty="0" smtClean="0">
                <a:solidFill>
                  <a:srgbClr val="169FBA"/>
                </a:solidFill>
              </a:rPr>
              <a:t>Development </a:t>
            </a:r>
            <a:r>
              <a:rPr lang="en-US" altLang="fr-FR" sz="1400" dirty="0">
                <a:solidFill>
                  <a:srgbClr val="169FBA"/>
                </a:solidFill>
              </a:rPr>
              <a:t>of imaging technology to monitor response to novel therapies in neuromuscular diseases (</a:t>
            </a:r>
            <a:r>
              <a:rPr lang="en-US" altLang="fr-FR" sz="1400" dirty="0" smtClean="0">
                <a:solidFill>
                  <a:srgbClr val="169FBA"/>
                </a:solidFill>
              </a:rPr>
              <a:t>NMD)</a:t>
            </a:r>
          </a:p>
          <a:p>
            <a:pPr marL="358775" lvl="1"/>
            <a:r>
              <a:rPr lang="en-US" altLang="fr-FR" sz="1200" dirty="0" smtClean="0">
                <a:solidFill>
                  <a:srgbClr val="169FBA"/>
                </a:solidFill>
                <a:hlinkClick r:id="rId4"/>
              </a:rPr>
              <a:t>http</a:t>
            </a:r>
            <a:r>
              <a:rPr lang="en-US" altLang="fr-FR" sz="1200" dirty="0">
                <a:solidFill>
                  <a:srgbClr val="169FBA"/>
                </a:solidFill>
                <a:hlinkClick r:id="rId4"/>
              </a:rPr>
              <a:t>://</a:t>
            </a:r>
            <a:r>
              <a:rPr lang="en-US" altLang="fr-FR" sz="1200" dirty="0" smtClean="0">
                <a:solidFill>
                  <a:srgbClr val="169FBA"/>
                </a:solidFill>
                <a:hlinkClick r:id="rId4"/>
              </a:rPr>
              <a:t>bioimage-nmd.eu/</a:t>
            </a:r>
            <a:endParaRPr lang="en-US" altLang="fr-FR" sz="1200" dirty="0" smtClean="0">
              <a:solidFill>
                <a:srgbClr val="169FBA"/>
              </a:solidFill>
            </a:endParaRPr>
          </a:p>
          <a:p>
            <a:pPr marL="358775" lvl="1"/>
            <a:r>
              <a:rPr lang="en-US" altLang="fr-FR" sz="1200" dirty="0" smtClean="0">
                <a:solidFill>
                  <a:srgbClr val="169FBA"/>
                </a:solidFill>
                <a:hlinkClick r:id="rId5"/>
              </a:rPr>
              <a:t>http</a:t>
            </a:r>
            <a:r>
              <a:rPr lang="en-US" altLang="fr-FR" sz="1200" dirty="0">
                <a:solidFill>
                  <a:srgbClr val="169FBA"/>
                </a:solidFill>
                <a:hlinkClick r:id="rId5"/>
              </a:rPr>
              <a:t>://cordis.europa.eu/project/rcn/110240_en.html</a:t>
            </a:r>
            <a:endParaRPr lang="en-US" altLang="fr-FR" sz="1200" dirty="0">
              <a:solidFill>
                <a:srgbClr val="169F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400" b="1" dirty="0">
              <a:solidFill>
                <a:srgbClr val="169F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 err="1" smtClean="0">
                <a:solidFill>
                  <a:srgbClr val="169FBA"/>
                </a:solidFill>
              </a:rPr>
              <a:t>Hecam</a:t>
            </a:r>
            <a:endParaRPr lang="en-US" altLang="fr-FR" sz="1600" b="1" dirty="0">
              <a:solidFill>
                <a:srgbClr val="169FBA"/>
              </a:solidFill>
            </a:endParaRPr>
          </a:p>
          <a:p>
            <a:pPr marL="358775"/>
            <a:r>
              <a:rPr lang="en-US" altLang="fr-FR" sz="1400" dirty="0" smtClean="0">
                <a:solidFill>
                  <a:srgbClr val="169FBA"/>
                </a:solidFill>
              </a:rPr>
              <a:t>Joint academic-industrial initiative to improve early diagnosis and treatment of hepatocellular carcinoma</a:t>
            </a: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1400" dirty="0" smtClean="0">
              <a:solidFill>
                <a:srgbClr val="169FBA"/>
              </a:solidFill>
            </a:endParaRPr>
          </a:p>
          <a:p>
            <a:pPr>
              <a:buFont typeface="Arial" charset="0"/>
              <a:buChar char="•"/>
            </a:pPr>
            <a:endParaRPr lang="en-US" altLang="fr-FR" sz="2900" dirty="0" smtClean="0">
              <a:solidFill>
                <a:srgbClr val="169FBA"/>
              </a:solidFill>
            </a:endParaRPr>
          </a:p>
          <a:p>
            <a:endParaRPr lang="fr-FR" dirty="0">
              <a:solidFill>
                <a:srgbClr val="169FBA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789040"/>
            <a:ext cx="769867" cy="25861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789040"/>
            <a:ext cx="649465" cy="27915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3861048"/>
            <a:ext cx="839307" cy="13537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4328" y="3789040"/>
            <a:ext cx="526500" cy="2533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0"/>
          <a:srcRect l="6044" t="21096" r="6857" b="26786"/>
          <a:stretch/>
        </p:blipFill>
        <p:spPr>
          <a:xfrm>
            <a:off x="5076056" y="4149080"/>
            <a:ext cx="709171" cy="14508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077072"/>
            <a:ext cx="720080" cy="21981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232" y="4077072"/>
            <a:ext cx="553908" cy="1905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8304" y="4149080"/>
            <a:ext cx="720080" cy="16890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0112" y="4365104"/>
            <a:ext cx="737594" cy="16558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6216" y="4365104"/>
            <a:ext cx="632405" cy="20918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72400" y="3861048"/>
            <a:ext cx="432048" cy="22819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8304" y="4365104"/>
            <a:ext cx="1082282" cy="21602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8384" y="4125678"/>
            <a:ext cx="648072" cy="21062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1600" y="3951957"/>
            <a:ext cx="432048" cy="41314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891" y="4090845"/>
            <a:ext cx="839307" cy="135372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6233" y="4065664"/>
            <a:ext cx="936104" cy="18573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4537" y="4053219"/>
            <a:ext cx="648072" cy="2106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16836" y="4941168"/>
            <a:ext cx="7869964" cy="1815882"/>
          </a:xfrm>
          <a:prstGeom prst="rect">
            <a:avLst/>
          </a:prstGeom>
        </p:spPr>
        <p:txBody>
          <a:bodyPr wrap="square" numCol="2" spcCol="540000">
            <a:spAutoFit/>
          </a:bodyPr>
          <a:lstStyle/>
          <a:p>
            <a:pPr defTabSz="914400"/>
            <a:r>
              <a:rPr lang="fr-FR" sz="1400" b="1" u="sng" dirty="0" err="1" smtClean="0">
                <a:solidFill>
                  <a:srgbClr val="169FBA"/>
                </a:solidFill>
                <a:cs typeface="Arial" pitchFamily="34" charset="0"/>
              </a:rPr>
              <a:t>Study</a:t>
            </a:r>
            <a:r>
              <a:rPr lang="fr-FR" sz="1400" b="1" u="sng" dirty="0" smtClean="0">
                <a:solidFill>
                  <a:srgbClr val="169FBA"/>
                </a:solidFill>
                <a:cs typeface="Arial" pitchFamily="34" charset="0"/>
              </a:rPr>
              <a:t> 1: </a:t>
            </a:r>
            <a:r>
              <a:rPr lang="fr-FR" sz="1400" u="sng" dirty="0" smtClean="0">
                <a:solidFill>
                  <a:srgbClr val="169FBA"/>
                </a:solidFill>
                <a:cs typeface="Arial" pitchFamily="34" charset="0"/>
              </a:rPr>
              <a:t>2009-2012</a:t>
            </a:r>
          </a:p>
          <a:p>
            <a:pPr algn="just" defTabSz="914400"/>
            <a:r>
              <a:rPr lang="en-GB" sz="1400" dirty="0" smtClean="0">
                <a:solidFill>
                  <a:srgbClr val="169FBA"/>
                </a:solidFill>
                <a:cs typeface="Arial" pitchFamily="34" charset="0"/>
              </a:rPr>
              <a:t>Effect of a drug candidate on regional brain activation assessed by functional magnetic resonance imaging (fMRI) during cognitive tasks.</a:t>
            </a:r>
            <a:r>
              <a:rPr lang="fr-FR" sz="1400" dirty="0" smtClean="0">
                <a:solidFill>
                  <a:srgbClr val="169FBA"/>
                </a:solidFill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169FBA"/>
                </a:solidFill>
                <a:cs typeface="Arial" pitchFamily="34" charset="0"/>
              </a:rPr>
              <a:t>A double-blind, placebo-controlled cross-over randomised study in elderly healthy male volunteers.</a:t>
            </a:r>
          </a:p>
          <a:p>
            <a:pPr defTabSz="914400"/>
            <a:endParaRPr lang="fr-FR" sz="1400" b="1" u="sng" dirty="0" smtClean="0">
              <a:solidFill>
                <a:srgbClr val="169FBA"/>
              </a:solidFill>
              <a:cs typeface="Arial" pitchFamily="34" charset="0"/>
            </a:endParaRPr>
          </a:p>
          <a:p>
            <a:pPr defTabSz="914400"/>
            <a:r>
              <a:rPr lang="fr-FR" sz="1400" b="1" u="sng" dirty="0" err="1" smtClean="0">
                <a:solidFill>
                  <a:srgbClr val="169FBA"/>
                </a:solidFill>
                <a:cs typeface="Arial" pitchFamily="34" charset="0"/>
              </a:rPr>
              <a:t>Study</a:t>
            </a:r>
            <a:r>
              <a:rPr lang="fr-FR" sz="1400" b="1" u="sng" dirty="0" smtClean="0">
                <a:solidFill>
                  <a:srgbClr val="169FBA"/>
                </a:solidFill>
                <a:cs typeface="Arial" pitchFamily="34" charset="0"/>
              </a:rPr>
              <a:t> 2: </a:t>
            </a:r>
            <a:r>
              <a:rPr lang="fr-FR" sz="1400" u="sng" dirty="0" smtClean="0">
                <a:solidFill>
                  <a:srgbClr val="169FBA"/>
                </a:solidFill>
                <a:cs typeface="Arial" pitchFamily="34" charset="0"/>
              </a:rPr>
              <a:t>2012-2014</a:t>
            </a:r>
            <a:endParaRPr lang="fr-FR" sz="1400" u="sng" dirty="0">
              <a:solidFill>
                <a:srgbClr val="169FBA"/>
              </a:solidFill>
              <a:cs typeface="Arial" pitchFamily="34" charset="0"/>
            </a:endParaRPr>
          </a:p>
          <a:p>
            <a:pPr defTabSz="914400"/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Effect of </a:t>
            </a:r>
            <a:r>
              <a:rPr lang="en-GB" sz="1400" dirty="0" smtClean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a drug candidate on </a:t>
            </a:r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Default Mode Network functional connectivity assessed by </a:t>
            </a:r>
            <a:r>
              <a:rPr lang="en-GB" sz="1400" dirty="0" smtClean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fMRI </a:t>
            </a:r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in resting state and during cognitive task.</a:t>
            </a:r>
            <a:r>
              <a:rPr lang="fr-FR" sz="1400" dirty="0">
                <a:solidFill>
                  <a:srgbClr val="169FBA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A double-blind, placebo-controlled cross-over randomised study in elderly healthy female volunteers</a:t>
            </a:r>
            <a:r>
              <a:rPr lang="en-GB" sz="1400" dirty="0" smtClean="0">
                <a:solidFill>
                  <a:srgbClr val="169FBA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fr-FR" sz="1400" b="1" dirty="0" smtClean="0">
              <a:solidFill>
                <a:srgbClr val="169FBA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437112"/>
            <a:ext cx="8154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169FBA"/>
                </a:solidFill>
              </a:rPr>
              <a:t>Biomarker </a:t>
            </a:r>
            <a:r>
              <a:rPr lang="en-GB" sz="1600" b="1" dirty="0">
                <a:solidFill>
                  <a:srgbClr val="169FBA"/>
                </a:solidFill>
              </a:rPr>
              <a:t>of CNS functional </a:t>
            </a:r>
            <a:r>
              <a:rPr lang="en-GB" sz="1600" b="1" dirty="0" smtClean="0">
                <a:solidFill>
                  <a:srgbClr val="169FBA"/>
                </a:solidFill>
              </a:rPr>
              <a:t>circuitry</a:t>
            </a:r>
          </a:p>
          <a:p>
            <a:pPr marL="358775"/>
            <a:r>
              <a:rPr lang="en-GB" sz="1400" dirty="0" smtClean="0">
                <a:solidFill>
                  <a:srgbClr val="169FBA"/>
                </a:solidFill>
              </a:rPr>
              <a:t>o</a:t>
            </a:r>
            <a:r>
              <a:rPr lang="en-US" sz="1400" dirty="0" err="1" smtClean="0">
                <a:solidFill>
                  <a:srgbClr val="169FBA"/>
                </a:solidFill>
                <a:cs typeface="Arial" pitchFamily="34" charset="0"/>
              </a:rPr>
              <a:t>ptimization</a:t>
            </a:r>
            <a:r>
              <a:rPr lang="en-US" sz="1400" dirty="0" smtClean="0">
                <a:solidFill>
                  <a:srgbClr val="169FBA"/>
                </a:solidFill>
                <a:cs typeface="Arial" pitchFamily="34" charset="0"/>
              </a:rPr>
              <a:t> of posology for a pharmaceutical company</a:t>
            </a:r>
            <a:endParaRPr lang="en-US" sz="1400" dirty="0">
              <a:solidFill>
                <a:srgbClr val="169FBA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en-US" dirty="0" smtClean="0"/>
              <a:t>Showcase project</a:t>
            </a:r>
            <a:r>
              <a:rPr lang="en-US" dirty="0"/>
              <a:t>: </a:t>
            </a:r>
            <a:r>
              <a:rPr lang="en-US" dirty="0" smtClean="0"/>
              <a:t>IMABio3 study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CF41FC-DDF8-4489-8120-003B929E07D3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28" name="Picture 24" descr="Afficher l'image d'origin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50" t="31443" r="16797" b="30758"/>
          <a:stretch/>
        </p:blipFill>
        <p:spPr bwMode="auto">
          <a:xfrm>
            <a:off x="7812361" y="6093288"/>
            <a:ext cx="615605" cy="3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52" y="6083599"/>
            <a:ext cx="1548000" cy="343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fficher l'image d'orig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846" y="6021288"/>
            <a:ext cx="788764" cy="4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0704" y="6039288"/>
            <a:ext cx="529326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228" y="6093288"/>
            <a:ext cx="68093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itut du Cerveau et de la Moelle Epiniè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257" y="6021288"/>
            <a:ext cx="40900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991256" y="2276872"/>
            <a:ext cx="2045239" cy="2267426"/>
          </a:xfrm>
          <a:prstGeom prst="roundRect">
            <a:avLst>
              <a:gd name="adj" fmla="val 12206"/>
            </a:avLst>
          </a:prstGeom>
          <a:noFill/>
          <a:ln>
            <a:gradFill flip="none" rotWithShape="1">
              <a:gsLst>
                <a:gs pos="0">
                  <a:srgbClr val="6F194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6F1945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 smtClean="0">
                <a:solidFill>
                  <a:srgbClr val="169FBA"/>
                </a:solidFill>
              </a:rPr>
              <a:t>IMABio3 Clinical trial: https</a:t>
            </a:r>
            <a:r>
              <a:rPr lang="en-US" sz="1200" dirty="0">
                <a:solidFill>
                  <a:srgbClr val="169FBA"/>
                </a:solidFill>
              </a:rPr>
              <a:t>://clinicaltrials.gov/ct2/show/NCT01775696</a:t>
            </a:r>
          </a:p>
          <a:p>
            <a:pPr algn="ctr">
              <a:spcAft>
                <a:spcPts val="0"/>
              </a:spcAft>
            </a:pPr>
            <a:endParaRPr lang="en-US" sz="1200" dirty="0" smtClean="0">
              <a:solidFill>
                <a:srgbClr val="169FBA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solidFill>
                  <a:srgbClr val="169FBA"/>
                </a:solidFill>
              </a:rPr>
              <a:t>Early </a:t>
            </a:r>
            <a:r>
              <a:rPr lang="en-US" sz="1200" dirty="0">
                <a:solidFill>
                  <a:srgbClr val="169FBA"/>
                </a:solidFill>
              </a:rPr>
              <a:t>and protective microglial activation in Alzheimer’s Disease. </a:t>
            </a:r>
            <a:r>
              <a:rPr lang="fr-FR" sz="1200" dirty="0">
                <a:solidFill>
                  <a:srgbClr val="169FBA"/>
                </a:solidFill>
              </a:rPr>
              <a:t>A prospective </a:t>
            </a:r>
            <a:r>
              <a:rPr lang="fr-FR" sz="1200" dirty="0" err="1">
                <a:solidFill>
                  <a:srgbClr val="169FBA"/>
                </a:solidFill>
              </a:rPr>
              <a:t>study</a:t>
            </a:r>
            <a:r>
              <a:rPr lang="fr-FR" sz="1200" dirty="0">
                <a:solidFill>
                  <a:srgbClr val="169FBA"/>
                </a:solidFill>
              </a:rPr>
              <a:t> </a:t>
            </a:r>
            <a:r>
              <a:rPr lang="fr-FR" sz="1200" dirty="0" err="1">
                <a:solidFill>
                  <a:srgbClr val="169FBA"/>
                </a:solidFill>
              </a:rPr>
              <a:t>using</a:t>
            </a:r>
            <a:r>
              <a:rPr lang="fr-FR" sz="1200" dirty="0">
                <a:solidFill>
                  <a:srgbClr val="169FBA"/>
                </a:solidFill>
              </a:rPr>
              <a:t> [18F]DPA-714 PET </a:t>
            </a:r>
            <a:r>
              <a:rPr lang="fr-FR" sz="1200" dirty="0" err="1">
                <a:solidFill>
                  <a:srgbClr val="169FBA"/>
                </a:solidFill>
              </a:rPr>
              <a:t>imaging</a:t>
            </a:r>
            <a:r>
              <a:rPr lang="fr-FR" sz="1200" dirty="0">
                <a:solidFill>
                  <a:srgbClr val="169FBA"/>
                </a:solidFill>
              </a:rPr>
              <a:t>. </a:t>
            </a:r>
            <a:r>
              <a:rPr lang="fr-FR" sz="1200" dirty="0" smtClean="0">
                <a:solidFill>
                  <a:srgbClr val="169FBA"/>
                </a:solidFill>
              </a:rPr>
              <a:t>L Hamelin </a:t>
            </a:r>
            <a:r>
              <a:rPr lang="fr-FR" sz="1200" i="1" dirty="0" smtClean="0">
                <a:solidFill>
                  <a:srgbClr val="169FBA"/>
                </a:solidFill>
              </a:rPr>
              <a:t>et al</a:t>
            </a:r>
            <a:r>
              <a:rPr lang="fr-FR" sz="1200" dirty="0" smtClean="0">
                <a:solidFill>
                  <a:srgbClr val="169FBA"/>
                </a:solidFill>
              </a:rPr>
              <a:t>., </a:t>
            </a:r>
            <a:r>
              <a:rPr lang="fr-FR" sz="1200" b="1" dirty="0" smtClean="0">
                <a:solidFill>
                  <a:srgbClr val="169FBA"/>
                </a:solidFill>
              </a:rPr>
              <a:t>Brain</a:t>
            </a:r>
            <a:r>
              <a:rPr lang="fr-FR" sz="1200" dirty="0" smtClean="0">
                <a:solidFill>
                  <a:srgbClr val="169FBA"/>
                </a:solidFill>
              </a:rPr>
              <a:t>, </a:t>
            </a:r>
            <a:r>
              <a:rPr lang="fr-FR" sz="1200" dirty="0">
                <a:solidFill>
                  <a:srgbClr val="169FBA"/>
                </a:solidFill>
              </a:rPr>
              <a:t>2016 </a:t>
            </a:r>
            <a:r>
              <a:rPr lang="fr-FR" sz="1200" dirty="0" smtClean="0">
                <a:solidFill>
                  <a:srgbClr val="169FBA"/>
                </a:solidFill>
              </a:rPr>
              <a:t>Apr;139:1252-64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57201" y="4365103"/>
            <a:ext cx="8229600" cy="1872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0" dirty="0" smtClean="0"/>
          </a:p>
          <a:p>
            <a:r>
              <a:rPr lang="en-US" sz="2200" b="0" dirty="0" smtClean="0"/>
              <a:t>Perspectives</a:t>
            </a:r>
          </a:p>
          <a:p>
            <a:pPr lvl="1"/>
            <a:r>
              <a:rPr lang="en-US" sz="1700" dirty="0" smtClean="0"/>
              <a:t>The protective role of early microglial response in AD pathogenesis fosters the clinical interest of microglial-targeted therapeutic approaches to slow or even prevent the disease progression</a:t>
            </a:r>
          </a:p>
          <a:p>
            <a:pPr lvl="1"/>
            <a:r>
              <a:rPr lang="en-US" sz="1700" dirty="0" smtClean="0"/>
              <a:t>Inflammatory and immune anti-Aβ responses may constitute therapeutic markers for the assessment of novel anti-amyloid treatments</a:t>
            </a:r>
            <a:endParaRPr lang="en-US" sz="1700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457200" y="2128140"/>
            <a:ext cx="6707088" cy="382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Results</a:t>
            </a:r>
          </a:p>
          <a:p>
            <a:pPr lvl="1"/>
            <a:r>
              <a:rPr lang="en-US" sz="1600" dirty="0"/>
              <a:t>PET imaging with [18F]DPA-714 is a valuable innovative tool for accurately assessing </a:t>
            </a:r>
            <a:r>
              <a:rPr lang="en-US" sz="1600" dirty="0" err="1"/>
              <a:t>neuroinflammation</a:t>
            </a:r>
            <a:r>
              <a:rPr lang="en-US" sz="1600" dirty="0"/>
              <a:t> in early and preclinical </a:t>
            </a:r>
            <a:r>
              <a:rPr lang="en-US" sz="1600" dirty="0" smtClean="0"/>
              <a:t>AD</a:t>
            </a:r>
            <a:endParaRPr lang="en-US" sz="1600" dirty="0"/>
          </a:p>
          <a:p>
            <a:pPr lvl="1"/>
            <a:r>
              <a:rPr lang="en-US" sz="1600" dirty="0" smtClean="0"/>
              <a:t>Correlation between the microglial activation and the AD clinical progression, high activation being associated with stable clinical progression, and low activation with rapid decline</a:t>
            </a:r>
          </a:p>
          <a:p>
            <a:pPr lvl="1"/>
            <a:r>
              <a:rPr lang="en-US" sz="1600" dirty="0" err="1" smtClean="0"/>
              <a:t>Neuroinflammation</a:t>
            </a:r>
            <a:r>
              <a:rPr lang="en-US" sz="1600" dirty="0" smtClean="0"/>
              <a:t> appears in the early stages of AD</a:t>
            </a:r>
            <a:r>
              <a:rPr lang="en-US" sz="1600" dirty="0"/>
              <a:t>, </a:t>
            </a:r>
            <a:r>
              <a:rPr lang="en-US" sz="1600" dirty="0" smtClean="0"/>
              <a:t>even </a:t>
            </a:r>
            <a:r>
              <a:rPr lang="en-US" sz="1600" dirty="0"/>
              <a:t>at preclinical stage, and plays a protective role in </a:t>
            </a:r>
            <a:r>
              <a:rPr lang="en-US" sz="1600" dirty="0" smtClean="0"/>
              <a:t>its clinical progression</a:t>
            </a:r>
          </a:p>
          <a:p>
            <a:pPr lvl="1"/>
            <a:endParaRPr lang="en-US" sz="20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124" y="6021288"/>
            <a:ext cx="664010" cy="468000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84177"/>
            <a:ext cx="8229600" cy="640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Goal: Investigate the role of </a:t>
            </a:r>
            <a:r>
              <a:rPr lang="en-US" b="0" dirty="0" err="1"/>
              <a:t>neuroinflammation</a:t>
            </a:r>
            <a:r>
              <a:rPr lang="en-US" b="0" dirty="0"/>
              <a:t> on the early stage of Alzheimer’s Disease (AD) and on its progression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36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788024" y="1550879"/>
            <a:ext cx="4248000" cy="4248000"/>
            <a:chOff x="4788024" y="1550879"/>
            <a:chExt cx="4248000" cy="4248000"/>
          </a:xfrm>
        </p:grpSpPr>
        <p:sp>
          <p:nvSpPr>
            <p:cNvPr id="30" name="Ellipse 29"/>
            <p:cNvSpPr/>
            <p:nvPr/>
          </p:nvSpPr>
          <p:spPr>
            <a:xfrm rot="18900000">
              <a:off x="4860024" y="1622879"/>
              <a:ext cx="4104000" cy="4104000"/>
            </a:xfrm>
            <a:prstGeom prst="ellipse">
              <a:avLst/>
            </a:prstGeom>
            <a:solidFill>
              <a:srgbClr val="0084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Button">
                <a:avLst/>
              </a:prstTxWarp>
              <a:noAutofit/>
            </a:bodyPr>
            <a:lstStyle/>
            <a:p>
              <a:pPr algn="ctr"/>
              <a:r>
                <a:rPr lang="fr-FR" sz="1200" dirty="0" err="1" smtClean="0"/>
                <a:t>Cardiology</a:t>
              </a:r>
              <a:r>
                <a:rPr lang="fr-FR" sz="1200" dirty="0" smtClean="0"/>
                <a:t> </a:t>
              </a:r>
              <a:r>
                <a:rPr lang="fr-FR" sz="1200" dirty="0"/>
                <a:t>– </a:t>
              </a:r>
              <a:r>
                <a:rPr lang="fr-FR" sz="1200" dirty="0" err="1"/>
                <a:t>Metabolism</a:t>
              </a:r>
              <a:endParaRPr lang="fr-FR" sz="1200" dirty="0"/>
            </a:p>
            <a:p>
              <a:pPr algn="ctr"/>
              <a:r>
                <a:rPr lang="fr-FR" sz="1200" dirty="0" smtClean="0"/>
                <a:t>   </a:t>
              </a:r>
              <a:r>
                <a:rPr lang="fr-FR" sz="1200" dirty="0" err="1" smtClean="0"/>
                <a:t>Oncology</a:t>
              </a:r>
              <a:r>
                <a:rPr lang="fr-FR" sz="1200" dirty="0" smtClean="0"/>
                <a:t> </a:t>
              </a:r>
              <a:r>
                <a:rPr lang="fr-FR" sz="1200" dirty="0"/>
                <a:t>– </a:t>
              </a:r>
              <a:r>
                <a:rPr lang="fr-FR" sz="1200" dirty="0" err="1"/>
                <a:t>Neurology</a:t>
              </a:r>
              <a:endParaRPr lang="fr-FR" sz="1200" dirty="0"/>
            </a:p>
            <a:p>
              <a:pPr algn="ctr"/>
              <a:endParaRPr lang="fr-FR" sz="300" dirty="0"/>
            </a:p>
            <a:p>
              <a:pPr algn="ctr"/>
              <a:r>
                <a:rPr lang="fr-FR" sz="1600" b="1" dirty="0" smtClean="0"/>
                <a:t>   </a:t>
              </a:r>
              <a:r>
                <a:rPr lang="fr-FR" sz="1600" b="1" dirty="0" err="1" smtClean="0"/>
                <a:t>Therapeutic</a:t>
              </a:r>
              <a:r>
                <a:rPr lang="fr-FR" sz="1600" b="1" dirty="0" smtClean="0"/>
                <a:t> </a:t>
              </a:r>
              <a:r>
                <a:rPr lang="fr-FR" sz="1600" b="1" dirty="0"/>
                <a:t>areas</a:t>
              </a:r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r>
                <a:rPr lang="fr-FR" sz="1600" b="1" dirty="0"/>
                <a:t>Engineering</a:t>
              </a:r>
            </a:p>
            <a:p>
              <a:pPr algn="ctr"/>
              <a:endParaRPr lang="fr-FR" sz="300" dirty="0"/>
            </a:p>
            <a:p>
              <a:pPr algn="ctr"/>
              <a:r>
                <a:rPr lang="fr-FR" sz="1200" dirty="0" smtClean="0"/>
                <a:t>Instrumentation </a:t>
              </a:r>
              <a:r>
                <a:rPr lang="fr-FR" sz="1200" dirty="0"/>
                <a:t>and detectors</a:t>
              </a:r>
            </a:p>
            <a:p>
              <a:pPr algn="ctr"/>
              <a:r>
                <a:rPr lang="fr-FR" sz="1200" dirty="0" smtClean="0"/>
                <a:t>    </a:t>
              </a:r>
              <a:r>
                <a:rPr lang="fr-FR" sz="1200" dirty="0" err="1" smtClean="0"/>
                <a:t>Modelling</a:t>
              </a:r>
              <a:r>
                <a:rPr lang="fr-FR" sz="1200" dirty="0" smtClean="0"/>
                <a:t> </a:t>
              </a:r>
              <a:r>
                <a:rPr lang="fr-FR" sz="1200" dirty="0"/>
                <a:t>– MRI </a:t>
              </a:r>
              <a:r>
                <a:rPr lang="fr-FR" sz="1200" dirty="0" err="1" smtClean="0"/>
                <a:t>sequences</a:t>
              </a:r>
              <a:endParaRPr lang="fr-FR" sz="1200" dirty="0"/>
            </a:p>
          </p:txBody>
        </p:sp>
        <p:sp>
          <p:nvSpPr>
            <p:cNvPr id="31" name="Ellipse 30"/>
            <p:cNvSpPr/>
            <p:nvPr/>
          </p:nvSpPr>
          <p:spPr>
            <a:xfrm rot="2700000">
              <a:off x="4860024" y="1622879"/>
              <a:ext cx="4104000" cy="4104000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b" anchorCtr="0" forceAA="0" compatLnSpc="1">
              <a:prstTxWarp prst="textButton">
                <a:avLst/>
              </a:prstTxWarp>
              <a:noAutofit/>
            </a:bodyPr>
            <a:lstStyle/>
            <a:p>
              <a:pPr algn="ctr"/>
              <a:r>
                <a:rPr lang="fr-FR" sz="1200" dirty="0" err="1"/>
                <a:t>Treatment</a:t>
              </a:r>
              <a:r>
                <a:rPr lang="fr-FR" sz="1200" dirty="0"/>
                <a:t> - </a:t>
              </a:r>
              <a:r>
                <a:rPr lang="fr-FR" sz="1200" dirty="0" err="1"/>
                <a:t>Analysis</a:t>
              </a:r>
              <a:endParaRPr lang="fr-FR" sz="1200" dirty="0"/>
            </a:p>
            <a:p>
              <a:pPr algn="ctr"/>
              <a:r>
                <a:rPr lang="fr-FR" sz="1200" dirty="0"/>
                <a:t>Storage</a:t>
              </a:r>
            </a:p>
            <a:p>
              <a:pPr algn="ctr"/>
              <a:endParaRPr lang="fr-FR" sz="300" dirty="0"/>
            </a:p>
            <a:p>
              <a:pPr algn="ctr"/>
              <a:r>
                <a:rPr lang="fr-FR" sz="1600" b="1" dirty="0" smtClean="0"/>
                <a:t>  Data </a:t>
              </a:r>
              <a:r>
                <a:rPr lang="fr-FR" sz="1600" b="1" dirty="0"/>
                <a:t>and images</a:t>
              </a:r>
            </a:p>
            <a:p>
              <a:pPr algn="ctr"/>
              <a:endParaRPr lang="fr-FR" sz="1200" dirty="0"/>
            </a:p>
            <a:p>
              <a:pPr algn="ctr"/>
              <a:endParaRPr lang="fr-FR" sz="1200" dirty="0"/>
            </a:p>
            <a:p>
              <a:pPr algn="ctr"/>
              <a:endParaRPr lang="fr-FR" sz="1200" b="1" dirty="0"/>
            </a:p>
            <a:p>
              <a:pPr algn="ctr"/>
              <a:endParaRPr lang="fr-FR" sz="1200" b="1" dirty="0"/>
            </a:p>
            <a:p>
              <a:pPr algn="ctr"/>
              <a:r>
                <a:rPr lang="fr-FR" sz="1600" b="1" dirty="0" err="1"/>
                <a:t>Chemistry</a:t>
              </a:r>
              <a:endParaRPr lang="fr-FR" sz="1600" b="1" dirty="0"/>
            </a:p>
            <a:p>
              <a:pPr algn="ctr"/>
              <a:endParaRPr lang="fr-FR" sz="300" b="1" dirty="0"/>
            </a:p>
            <a:p>
              <a:pPr algn="ctr"/>
              <a:r>
                <a:rPr lang="fr-FR" sz="1200" dirty="0" err="1" smtClean="0"/>
                <a:t>Contrast</a:t>
              </a:r>
              <a:r>
                <a:rPr lang="fr-FR" sz="1200" dirty="0" smtClean="0"/>
                <a:t> </a:t>
              </a:r>
              <a:r>
                <a:rPr lang="fr-FR" sz="1200" dirty="0"/>
                <a:t>agents – </a:t>
              </a:r>
              <a:r>
                <a:rPr lang="fr-FR" sz="1200" dirty="0" err="1"/>
                <a:t>Radiochemistry</a:t>
              </a:r>
              <a:endParaRPr lang="fr-FR" sz="1200" dirty="0"/>
            </a:p>
            <a:p>
              <a:pPr algn="ctr"/>
              <a:r>
                <a:rPr lang="fr-FR" sz="1200" dirty="0" err="1"/>
                <a:t>vectorization</a:t>
              </a:r>
              <a:r>
                <a:rPr lang="fr-FR" sz="1200" dirty="0"/>
                <a:t> and </a:t>
              </a:r>
              <a:r>
                <a:rPr lang="fr-FR" sz="1200" dirty="0" err="1" smtClean="0"/>
                <a:t>targeting</a:t>
              </a:r>
              <a:endParaRPr lang="fr-FR" sz="1200" dirty="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4788024" y="3332879"/>
              <a:ext cx="4248000" cy="684000"/>
              <a:chOff x="10076263" y="837043"/>
              <a:chExt cx="4248000" cy="684000"/>
            </a:xfrm>
          </p:grpSpPr>
          <p:sp>
            <p:nvSpPr>
              <p:cNvPr id="37" name="Triangle isocèle 36"/>
              <p:cNvSpPr/>
              <p:nvPr/>
            </p:nvSpPr>
            <p:spPr>
              <a:xfrm rot="16200000">
                <a:off x="12920263" y="117043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Triangle isocèle 37"/>
              <p:cNvSpPr/>
              <p:nvPr/>
            </p:nvSpPr>
            <p:spPr>
              <a:xfrm rot="5400000">
                <a:off x="10796263" y="117043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6570024" y="1550879"/>
              <a:ext cx="684000" cy="4248000"/>
              <a:chOff x="-1963991" y="1670991"/>
              <a:chExt cx="684000" cy="4248000"/>
            </a:xfrm>
          </p:grpSpPr>
          <p:sp>
            <p:nvSpPr>
              <p:cNvPr id="35" name="Triangle isocèle 34"/>
              <p:cNvSpPr/>
              <p:nvPr/>
            </p:nvSpPr>
            <p:spPr>
              <a:xfrm>
                <a:off x="-1963991" y="3794991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Triangle isocèle 35"/>
              <p:cNvSpPr/>
              <p:nvPr/>
            </p:nvSpPr>
            <p:spPr>
              <a:xfrm rot="10800000">
                <a:off x="-1963991" y="1670991"/>
                <a:ext cx="684000" cy="2124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Ellipse 33"/>
            <p:cNvSpPr/>
            <p:nvPr/>
          </p:nvSpPr>
          <p:spPr>
            <a:xfrm>
              <a:off x="5922024" y="2684879"/>
              <a:ext cx="1980000" cy="1980000"/>
            </a:xfrm>
            <a:prstGeom prst="ellipse">
              <a:avLst/>
            </a:prstGeom>
            <a:solidFill>
              <a:srgbClr val="6F19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 err="1"/>
                <a:t>Core</a:t>
              </a:r>
              <a:r>
                <a:rPr lang="fr-FR" dirty="0"/>
                <a:t> </a:t>
              </a:r>
              <a:r>
                <a:rPr lang="fr-FR" dirty="0" err="1" smtClean="0"/>
                <a:t>facility</a:t>
              </a:r>
              <a:endParaRPr lang="fr-FR" sz="16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 smtClean="0"/>
              <a:t>centered on core facilities,</a:t>
            </a:r>
            <a:br>
              <a:rPr lang="en-US" dirty="0" smtClean="0"/>
            </a:br>
            <a:r>
              <a:rPr lang="en-US" dirty="0" smtClean="0"/>
              <a:t>hubs for biomedical imaging research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7D4E45-B8D1-47E6-8905-0D5B5E2B8DED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0" dirty="0" smtClean="0"/>
              <a:t>Gathering places for </a:t>
            </a:r>
            <a:r>
              <a:rPr lang="en-US" b="0" dirty="0"/>
              <a:t>technologies and </a:t>
            </a:r>
            <a:r>
              <a:rPr lang="en-US" b="0" dirty="0" smtClean="0"/>
              <a:t>equipment</a:t>
            </a:r>
          </a:p>
          <a:p>
            <a:endParaRPr lang="en-US" b="0" dirty="0"/>
          </a:p>
          <a:p>
            <a:r>
              <a:rPr lang="en-US" b="0" dirty="0" smtClean="0"/>
              <a:t>Meeting points for scientific</a:t>
            </a:r>
            <a:r>
              <a:rPr lang="en-US" b="0" dirty="0"/>
              <a:t>, medical and technological </a:t>
            </a:r>
            <a:r>
              <a:rPr lang="en-US" b="0" dirty="0" smtClean="0"/>
              <a:t>expertise</a:t>
            </a:r>
            <a:endParaRPr lang="en-US" b="0" dirty="0"/>
          </a:p>
          <a:p>
            <a:endParaRPr lang="en-US" b="0" dirty="0"/>
          </a:p>
          <a:p>
            <a:r>
              <a:rPr lang="fr-FR" b="0" dirty="0" smtClean="0"/>
              <a:t>Sites </a:t>
            </a:r>
            <a:r>
              <a:rPr lang="fr-FR" b="0" dirty="0" err="1" smtClean="0"/>
              <a:t>housing</a:t>
            </a:r>
            <a:r>
              <a:rPr lang="fr-FR" b="0" dirty="0" smtClean="0"/>
              <a:t> </a:t>
            </a:r>
            <a:r>
              <a:rPr lang="fr-FR" b="0" dirty="0" err="1" smtClean="0"/>
              <a:t>projects</a:t>
            </a:r>
            <a:r>
              <a:rPr lang="fr-FR" b="0" dirty="0" smtClean="0"/>
              <a:t> and teams, </a:t>
            </a:r>
            <a:r>
              <a:rPr lang="fr-FR" b="0" dirty="0" err="1" smtClean="0"/>
              <a:t>fostering</a:t>
            </a:r>
            <a:r>
              <a:rPr lang="fr-FR" b="0" dirty="0"/>
              <a:t> </a:t>
            </a:r>
            <a:r>
              <a:rPr lang="fr-FR" b="0" dirty="0" err="1" smtClean="0"/>
              <a:t>partnerships</a:t>
            </a:r>
            <a:r>
              <a:rPr lang="fr-FR" b="0" dirty="0" smtClean="0"/>
              <a:t> and exchanges</a:t>
            </a:r>
          </a:p>
        </p:txBody>
      </p:sp>
    </p:spTree>
    <p:extLst>
      <p:ext uri="{BB962C8B-B14F-4D97-AF65-F5344CB8AC3E}">
        <p14:creationId xmlns:p14="http://schemas.microsoft.com/office/powerpoint/2010/main" val="25607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0" dirty="0" smtClean="0"/>
              <a:t>Pierre Wiltz</a:t>
            </a:r>
          </a:p>
          <a:p>
            <a:pPr marL="0" indent="0">
              <a:buNone/>
            </a:pPr>
            <a:r>
              <a:rPr lang="fr-FR" b="0" dirty="0" smtClean="0"/>
              <a:t>Strategic marketing and business </a:t>
            </a:r>
            <a:r>
              <a:rPr lang="fr-FR" b="0" dirty="0" err="1" smtClean="0"/>
              <a:t>development</a:t>
            </a:r>
            <a:endParaRPr lang="fr-FR" b="0" dirty="0" smtClean="0"/>
          </a:p>
          <a:p>
            <a:pPr marL="0" indent="0">
              <a:buNone/>
            </a:pPr>
            <a:r>
              <a:rPr lang="fr-FR" b="0" dirty="0" smtClean="0">
                <a:hlinkClick r:id="rId3"/>
              </a:rPr>
              <a:t>pierre.wiltz@cea.fr</a:t>
            </a:r>
            <a:endParaRPr lang="fr-FR" b="0" dirty="0" smtClean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endParaRPr lang="fr-FR" b="0" dirty="0" smtClean="0"/>
          </a:p>
          <a:p>
            <a:pPr marL="0" indent="0">
              <a:buNone/>
            </a:pPr>
            <a:r>
              <a:rPr lang="fr-FR" b="0" dirty="0" smtClean="0">
                <a:hlinkClick r:id="rId4"/>
              </a:rPr>
              <a:t>www.francelifeimaging.fr</a:t>
            </a:r>
            <a:endParaRPr lang="fr-FR" b="0" dirty="0" smtClean="0"/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7CC7D6-0AE0-41B8-A981-A8CAD664FD6F}" type="datetime4">
              <a:rPr lang="en-US" smtClean="0"/>
              <a:t>August 12, 2016</a:t>
            </a:fld>
            <a:endParaRPr lang="fr-FR" dirty="0"/>
          </a:p>
        </p:txBody>
      </p:sp>
      <p:pic>
        <p:nvPicPr>
          <p:cNvPr id="7" name="Picture 2" descr="C:\Trebossen\FLI\communication\presentations\2015\3.carte réseau imager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9906"/>
            <a:ext cx="4940019" cy="46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5055118" y="1509886"/>
            <a:ext cx="3420000" cy="2060858"/>
            <a:chOff x="4500272" y="3129666"/>
            <a:chExt cx="4320000" cy="2603189"/>
          </a:xfrm>
        </p:grpSpPr>
        <p:sp>
          <p:nvSpPr>
            <p:cNvPr id="31" name="Ellipse 30"/>
            <p:cNvSpPr/>
            <p:nvPr/>
          </p:nvSpPr>
          <p:spPr>
            <a:xfrm>
              <a:off x="4500272" y="3645024"/>
              <a:ext cx="4320000" cy="1990818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7000">
                  <a:schemeClr val="bg1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00272" y="4425568"/>
              <a:ext cx="4320000" cy="1307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t" anchorCtr="0"/>
            <a:lstStyle/>
            <a:p>
              <a:pPr>
                <a:tabLst>
                  <a:tab pos="2243138" algn="l"/>
                </a:tabLst>
              </a:pPr>
              <a:r>
                <a:rPr lang="fr-FR" sz="1300" dirty="0" err="1" smtClean="0">
                  <a:solidFill>
                    <a:schemeClr val="bg1"/>
                  </a:solidFill>
                </a:rPr>
                <a:t>Diagnosis</a:t>
              </a:r>
              <a:r>
                <a:rPr lang="fr-FR" sz="1300" dirty="0" smtClean="0">
                  <a:solidFill>
                    <a:schemeClr val="bg1"/>
                  </a:solidFill>
                </a:rPr>
                <a:t>	</a:t>
              </a:r>
              <a:r>
                <a:rPr lang="fr-FR" sz="1300" dirty="0" err="1">
                  <a:solidFill>
                    <a:schemeClr val="bg1"/>
                  </a:solidFill>
                </a:rPr>
                <a:t>I</a:t>
              </a:r>
              <a:r>
                <a:rPr lang="fr-FR" sz="1300" dirty="0" err="1" smtClean="0">
                  <a:solidFill>
                    <a:schemeClr val="bg1"/>
                  </a:solidFill>
                </a:rPr>
                <a:t>nterventional</a:t>
              </a:r>
              <a:endParaRPr lang="fr-FR" sz="1300" dirty="0" smtClean="0">
                <a:solidFill>
                  <a:schemeClr val="bg1"/>
                </a:solidFill>
              </a:endParaRPr>
            </a:p>
            <a:p>
              <a:pPr>
                <a:tabLst>
                  <a:tab pos="2416175" algn="l"/>
                </a:tabLst>
              </a:pPr>
              <a:r>
                <a:rPr lang="fr-FR" sz="1300" dirty="0" smtClean="0">
                  <a:solidFill>
                    <a:schemeClr val="bg1"/>
                  </a:solidFill>
                </a:rPr>
                <a:t>	</a:t>
              </a:r>
              <a:r>
                <a:rPr lang="fr-FR" sz="1300" dirty="0" err="1" smtClean="0">
                  <a:solidFill>
                    <a:schemeClr val="bg1"/>
                  </a:solidFill>
                </a:rPr>
                <a:t>imaging</a:t>
              </a:r>
              <a:endParaRPr lang="fr-FR" sz="1300" dirty="0" smtClean="0">
                <a:solidFill>
                  <a:schemeClr val="bg1"/>
                </a:solidFill>
              </a:endParaRPr>
            </a:p>
            <a:p>
              <a:pPr algn="ctr">
                <a:tabLst>
                  <a:tab pos="2243138" algn="l"/>
                </a:tabLst>
              </a:pPr>
              <a:endParaRPr lang="fr-FR" sz="1300" dirty="0" smtClean="0">
                <a:solidFill>
                  <a:schemeClr val="bg1"/>
                </a:solidFill>
              </a:endParaRPr>
            </a:p>
            <a:p>
              <a:pPr algn="ctr">
                <a:tabLst>
                  <a:tab pos="2243138" algn="l"/>
                </a:tabLst>
              </a:pPr>
              <a:r>
                <a:rPr lang="fr-FR" sz="1300" dirty="0" err="1" smtClean="0">
                  <a:solidFill>
                    <a:schemeClr val="bg1"/>
                  </a:solidFill>
                </a:rPr>
                <a:t>Therapeutic</a:t>
              </a:r>
              <a:r>
                <a:rPr lang="fr-FR" sz="1300" dirty="0" smtClean="0">
                  <a:solidFill>
                    <a:schemeClr val="bg1"/>
                  </a:solidFill>
                </a:rPr>
                <a:t> </a:t>
              </a:r>
              <a:r>
                <a:rPr lang="fr-FR" sz="1300" dirty="0" err="1" smtClean="0">
                  <a:solidFill>
                    <a:schemeClr val="bg1"/>
                  </a:solidFill>
                </a:rPr>
                <a:t>follow</a:t>
              </a:r>
              <a:r>
                <a:rPr lang="fr-FR" sz="1300" dirty="0" smtClean="0">
                  <a:solidFill>
                    <a:schemeClr val="bg1"/>
                  </a:solidFill>
                </a:rPr>
                <a:t>-up</a:t>
              </a:r>
              <a:endParaRPr lang="fr-FR" sz="1300" dirty="0">
                <a:solidFill>
                  <a:schemeClr val="bg1"/>
                </a:solidFill>
              </a:endParaRPr>
            </a:p>
            <a:p>
              <a:pPr algn="ctr"/>
              <a:endParaRPr lang="fr-FR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e 32"/>
            <p:cNvGrpSpPr>
              <a:grpSpLocks noChangeAspect="1"/>
            </p:cNvGrpSpPr>
            <p:nvPr/>
          </p:nvGrpSpPr>
          <p:grpSpPr>
            <a:xfrm rot="2698990">
              <a:off x="5850265" y="3129666"/>
              <a:ext cx="1620013" cy="1620000"/>
              <a:chOff x="4987336" y="1988840"/>
              <a:chExt cx="3960030" cy="3960000"/>
            </a:xfrm>
          </p:grpSpPr>
          <p:grpSp>
            <p:nvGrpSpPr>
              <p:cNvPr id="34" name="Groupe 33"/>
              <p:cNvGrpSpPr>
                <a:grpSpLocks noChangeAspect="1"/>
              </p:cNvGrpSpPr>
              <p:nvPr/>
            </p:nvGrpSpPr>
            <p:grpSpPr>
              <a:xfrm>
                <a:off x="4987336" y="1988840"/>
                <a:ext cx="3960030" cy="3960000"/>
                <a:chOff x="5421660" y="2585094"/>
                <a:chExt cx="3244590" cy="3244565"/>
              </a:xfrm>
            </p:grpSpPr>
            <p:grpSp>
              <p:nvGrpSpPr>
                <p:cNvPr id="36" name="Groupe 35"/>
                <p:cNvGrpSpPr/>
                <p:nvPr/>
              </p:nvGrpSpPr>
              <p:grpSpPr>
                <a:xfrm>
                  <a:off x="5421660" y="2589659"/>
                  <a:ext cx="3244590" cy="3240000"/>
                  <a:chOff x="5297741" y="2806227"/>
                  <a:chExt cx="3244590" cy="3240000"/>
                </a:xfrm>
              </p:grpSpPr>
              <p:grpSp>
                <p:nvGrpSpPr>
                  <p:cNvPr id="40" name="Groupe 39"/>
                  <p:cNvGrpSpPr/>
                  <p:nvPr/>
                </p:nvGrpSpPr>
                <p:grpSpPr>
                  <a:xfrm>
                    <a:off x="5297741" y="2806227"/>
                    <a:ext cx="3240000" cy="3240000"/>
                    <a:chOff x="5297741" y="2806227"/>
                    <a:chExt cx="3240000" cy="3240000"/>
                  </a:xfrm>
                </p:grpSpPr>
                <p:sp>
                  <p:nvSpPr>
                    <p:cNvPr id="42" name="Secteurs 41"/>
                    <p:cNvSpPr/>
                    <p:nvPr/>
                  </p:nvSpPr>
                  <p:spPr>
                    <a:xfrm rot="10800000">
                      <a:off x="5297741" y="2806227"/>
                      <a:ext cx="3240000" cy="3240000"/>
                    </a:xfrm>
                    <a:prstGeom prst="pie">
                      <a:avLst>
                        <a:gd name="adj1" fmla="val 14039846"/>
                        <a:gd name="adj2" fmla="val 18357704"/>
                      </a:avLst>
                    </a:prstGeom>
                    <a:solidFill>
                      <a:srgbClr val="008493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27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  <a:prstTxWarp prst="textArchUp">
                        <a:avLst>
                          <a:gd name="adj" fmla="val 10800000"/>
                        </a:avLst>
                      </a:prstTxWarp>
                      <a:noAutofit/>
                      <a:scene3d>
                        <a:camera prst="orthographicFront">
                          <a:rot lat="0" lon="0" rev="0"/>
                        </a:camera>
                        <a:lightRig rig="threePt" dir="t"/>
                      </a:scene3d>
                    </a:bodyPr>
                    <a:lstStyle/>
                    <a:p>
                      <a:pPr algn="ctr"/>
                      <a:endParaRPr lang="fr-FR" sz="1200" dirty="0" smtClean="0"/>
                    </a:p>
                  </p:txBody>
                </p:sp>
                <p:sp>
                  <p:nvSpPr>
                    <p:cNvPr id="43" name="Secteurs 42"/>
                    <p:cNvSpPr/>
                    <p:nvPr/>
                  </p:nvSpPr>
                  <p:spPr>
                    <a:xfrm>
                      <a:off x="5297741" y="2806227"/>
                      <a:ext cx="3240000" cy="3240000"/>
                    </a:xfrm>
                    <a:prstGeom prst="pie">
                      <a:avLst>
                        <a:gd name="adj1" fmla="val 14039846"/>
                        <a:gd name="adj2" fmla="val 18357704"/>
                      </a:avLst>
                    </a:prstGeom>
                    <a:solidFill>
                      <a:srgbClr val="008493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  <a:prstTxWarp prst="textArchDown">
                        <a:avLst/>
                      </a:prstTxWarp>
                      <a:noAutofit/>
                      <a:scene3d>
                        <a:camera prst="orthographicFront">
                          <a:rot lat="0" lon="0" rev="0"/>
                        </a:camera>
                        <a:lightRig rig="threePt" dir="t"/>
                      </a:scene3d>
                    </a:bodyPr>
                    <a:lstStyle/>
                    <a:p>
                      <a:pPr algn="ctr"/>
                      <a:endParaRPr lang="fr-FR" sz="300" dirty="0"/>
                    </a:p>
                  </p:txBody>
                </p:sp>
              </p:grpSp>
              <p:sp>
                <p:nvSpPr>
                  <p:cNvPr id="41" name="Secteurs 40"/>
                  <p:cNvSpPr/>
                  <p:nvPr/>
                </p:nvSpPr>
                <p:spPr>
                  <a:xfrm>
                    <a:off x="5302331" y="2806227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 smtClean="0"/>
                  </a:p>
                </p:txBody>
              </p:sp>
            </p:grpSp>
            <p:grpSp>
              <p:nvGrpSpPr>
                <p:cNvPr id="37" name="Groupe 36"/>
                <p:cNvGrpSpPr/>
                <p:nvPr/>
              </p:nvGrpSpPr>
              <p:grpSpPr>
                <a:xfrm>
                  <a:off x="5421660" y="2585094"/>
                  <a:ext cx="3244589" cy="3240001"/>
                  <a:chOff x="5179368" y="2561316"/>
                  <a:chExt cx="3244589" cy="3240001"/>
                </a:xfrm>
              </p:grpSpPr>
              <p:sp>
                <p:nvSpPr>
                  <p:cNvPr id="38" name="Secteurs 37"/>
                  <p:cNvSpPr/>
                  <p:nvPr/>
                </p:nvSpPr>
                <p:spPr>
                  <a:xfrm rot="5400000">
                    <a:off x="5179368" y="2561316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/>
                  </a:p>
                </p:txBody>
              </p:sp>
              <p:sp>
                <p:nvSpPr>
                  <p:cNvPr id="39" name="Secteurs 38"/>
                  <p:cNvSpPr/>
                  <p:nvPr/>
                </p:nvSpPr>
                <p:spPr>
                  <a:xfrm rot="16200000">
                    <a:off x="5183957" y="2561317"/>
                    <a:ext cx="3240000" cy="3240000"/>
                  </a:xfrm>
                  <a:prstGeom prst="pie">
                    <a:avLst>
                      <a:gd name="adj1" fmla="val 14039846"/>
                      <a:gd name="adj2" fmla="val 18357704"/>
                    </a:avLst>
                  </a:prstGeom>
                  <a:solidFill>
                    <a:srgbClr val="008493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200000"/>
                    </a:lightRig>
                  </a:scene3d>
                  <a:sp3d>
                    <a:bevelT w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0" tIns="0" rIns="0" bIns="0" numCol="1" spcCol="0" rtlCol="0" fromWordArt="0" anchor="b" anchorCtr="0" forceAA="0" compatLnSpc="1">
                    <a:prstTxWarp prst="textArchUp">
                      <a:avLst>
                        <a:gd name="adj" fmla="val 10800000"/>
                      </a:avLst>
                    </a:prstTxWarp>
                    <a:noAutofi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algn="ctr"/>
                    <a:endParaRPr lang="fr-FR" sz="1600" b="1" dirty="0"/>
                  </a:p>
                </p:txBody>
              </p:sp>
            </p:grpSp>
          </p:grpSp>
          <p:sp>
            <p:nvSpPr>
              <p:cNvPr id="35" name="Ellipse 34"/>
              <p:cNvSpPr/>
              <p:nvPr/>
            </p:nvSpPr>
            <p:spPr>
              <a:xfrm rot="18901010">
                <a:off x="6010550" y="3012053"/>
                <a:ext cx="1908000" cy="1907999"/>
              </a:xfrm>
              <a:prstGeom prst="ellipse">
                <a:avLst/>
              </a:prstGeom>
              <a:solidFill>
                <a:srgbClr val="6F194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fr-FR" sz="1200" dirty="0" err="1" smtClean="0"/>
                  <a:t>Core</a:t>
                </a:r>
                <a:r>
                  <a:rPr lang="fr-FR" sz="1300" dirty="0" smtClean="0"/>
                  <a:t> </a:t>
                </a:r>
                <a:r>
                  <a:rPr lang="fr-FR" sz="1300" dirty="0" err="1" smtClean="0"/>
                  <a:t>facility</a:t>
                </a:r>
                <a:endParaRPr lang="fr-FR" sz="1300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/>
          <a:lstStyle/>
          <a:p>
            <a:r>
              <a:rPr lang="fr-FR" dirty="0" smtClean="0"/>
              <a:t>A consistent </a:t>
            </a:r>
            <a:r>
              <a:rPr lang="fr-FR" dirty="0" err="1" smtClean="0"/>
              <a:t>fleet</a:t>
            </a:r>
            <a:r>
              <a:rPr lang="fr-FR" dirty="0" smtClean="0"/>
              <a:t> of </a:t>
            </a:r>
            <a:r>
              <a:rPr lang="fr-FR" dirty="0" err="1" smtClean="0"/>
              <a:t>preclinical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and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equipment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550483-96F0-4EA6-9D7E-CE04D96631DB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89" name="Espace réservé du contenu 2"/>
          <p:cNvSpPr>
            <a:spLocks noGrp="1"/>
          </p:cNvSpPr>
          <p:nvPr>
            <p:ph idx="1"/>
          </p:nvPr>
        </p:nvSpPr>
        <p:spPr>
          <a:xfrm>
            <a:off x="4788024" y="4412487"/>
            <a:ext cx="3987087" cy="1680809"/>
          </a:xfrm>
        </p:spPr>
        <p:txBody>
          <a:bodyPr lIns="36000" rIns="36000" numCol="2" spcCol="180000">
            <a:noAutofit/>
          </a:bodyPr>
          <a:lstStyle/>
          <a:p>
            <a:pPr marL="174625" indent="-174625"/>
            <a:r>
              <a:rPr lang="fr-FR" sz="1800" b="0" dirty="0" err="1" smtClean="0"/>
              <a:t>Clinical</a:t>
            </a:r>
            <a:r>
              <a:rPr lang="fr-FR" sz="1800" b="0" dirty="0" smtClean="0"/>
              <a:t> PET-MRI</a:t>
            </a:r>
          </a:p>
          <a:p>
            <a:pPr marL="174625" indent="-174625"/>
            <a:endParaRPr lang="fr-FR" sz="1800" b="0" dirty="0"/>
          </a:p>
          <a:p>
            <a:pPr marL="174625" indent="-174625"/>
            <a:r>
              <a:rPr lang="fr-FR" sz="1800" b="0" dirty="0" smtClean="0"/>
              <a:t>Spectral scanner</a:t>
            </a:r>
            <a:endParaRPr lang="fr-FR" sz="1800" b="0" dirty="0"/>
          </a:p>
          <a:p>
            <a:pPr marL="174625" indent="-174625"/>
            <a:endParaRPr lang="fr-FR" sz="1800" b="0" dirty="0"/>
          </a:p>
          <a:p>
            <a:pPr marL="174625" indent="-174625"/>
            <a:r>
              <a:rPr lang="fr-FR" sz="1800" b="0" dirty="0" smtClean="0"/>
              <a:t>PET-</a:t>
            </a:r>
            <a:r>
              <a:rPr lang="fr-FR" sz="1800" b="0" dirty="0" err="1" smtClean="0"/>
              <a:t>ultrasounds</a:t>
            </a:r>
            <a:endParaRPr lang="fr-FR" sz="1800" b="0" dirty="0" smtClean="0"/>
          </a:p>
          <a:p>
            <a:pPr marL="174625" indent="-174625"/>
            <a:endParaRPr lang="fr-FR" sz="1800" b="0" dirty="0"/>
          </a:p>
          <a:p>
            <a:pPr marL="174625" indent="-174625"/>
            <a:r>
              <a:rPr lang="fr-FR" sz="1800" b="0" dirty="0" err="1" smtClean="0"/>
              <a:t>Optoacoustics</a:t>
            </a:r>
            <a:endParaRPr lang="fr-FR" sz="1800" b="0" dirty="0"/>
          </a:p>
          <a:p>
            <a:pPr marL="174625" indent="-174625"/>
            <a:endParaRPr lang="fr-FR" sz="1800" b="0" dirty="0" smtClean="0"/>
          </a:p>
          <a:p>
            <a:pPr marL="174625" indent="-174625"/>
            <a:r>
              <a:rPr lang="fr-FR" sz="1800" b="0" dirty="0" err="1" smtClean="0"/>
              <a:t>Clinical</a:t>
            </a:r>
            <a:r>
              <a:rPr lang="fr-FR" sz="1800" b="0" dirty="0" smtClean="0"/>
              <a:t> EPR</a:t>
            </a:r>
            <a:endParaRPr lang="fr-FR" sz="1800" b="0" dirty="0"/>
          </a:p>
          <a:p>
            <a:pPr marL="174625" indent="-174625"/>
            <a:endParaRPr lang="fr-FR" sz="1800" b="0" dirty="0" smtClean="0"/>
          </a:p>
          <a:p>
            <a:pPr marL="174625" indent="-174625"/>
            <a:r>
              <a:rPr lang="fr-FR" sz="1800" b="0" dirty="0" smtClean="0"/>
              <a:t>Intra-vital </a:t>
            </a:r>
            <a:r>
              <a:rPr lang="fr-FR" sz="1800" b="0" dirty="0" err="1" smtClean="0"/>
              <a:t>imaging</a:t>
            </a:r>
            <a:endParaRPr lang="fr-FR" sz="1800" b="0" dirty="0"/>
          </a:p>
          <a:p>
            <a:pPr marL="174625" indent="-174625"/>
            <a:endParaRPr lang="fr-FR" sz="1800" b="0" dirty="0"/>
          </a:p>
        </p:txBody>
      </p:sp>
      <p:sp>
        <p:nvSpPr>
          <p:cNvPr id="92" name="Espace réservé du contenu 2"/>
          <p:cNvSpPr txBox="1">
            <a:spLocks/>
          </p:cNvSpPr>
          <p:nvPr/>
        </p:nvSpPr>
        <p:spPr>
          <a:xfrm>
            <a:off x="4540015" y="3841296"/>
            <a:ext cx="4447646" cy="394708"/>
          </a:xfrm>
          <a:prstGeom prst="rect">
            <a:avLst/>
          </a:prstGeom>
        </p:spPr>
        <p:txBody>
          <a:bodyPr vert="horz" lIns="91440" tIns="36000" rIns="91440" bIns="36000" numCol="1" spcCol="36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0" dirty="0" err="1" smtClean="0"/>
              <a:t>Cutting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edge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equipment</a:t>
            </a:r>
            <a:r>
              <a:rPr lang="fr-FR" sz="2000" b="0" dirty="0" smtClean="0"/>
              <a:t> and prototypes</a:t>
            </a:r>
            <a:endParaRPr lang="fr-FR" sz="2000" b="0" dirty="0"/>
          </a:p>
        </p:txBody>
      </p:sp>
      <p:graphicFrame>
        <p:nvGraphicFramePr>
          <p:cNvPr id="45" name="Graphique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04085"/>
              </p:ext>
            </p:extLst>
          </p:nvPr>
        </p:nvGraphicFramePr>
        <p:xfrm>
          <a:off x="323528" y="1730730"/>
          <a:ext cx="4032448" cy="385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290575" y="1330620"/>
            <a:ext cx="2652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>
                <a:solidFill>
                  <a:srgbClr val="169FBA"/>
                </a:solidFill>
              </a:rPr>
              <a:t>FLI </a:t>
            </a:r>
            <a:r>
              <a:rPr lang="fr-FR" sz="2000" dirty="0" err="1">
                <a:solidFill>
                  <a:srgbClr val="169FBA"/>
                </a:solidFill>
              </a:rPr>
              <a:t>available</a:t>
            </a:r>
            <a:r>
              <a:rPr lang="fr-FR" sz="2000" dirty="0">
                <a:solidFill>
                  <a:srgbClr val="169FBA"/>
                </a:solidFill>
              </a:rPr>
              <a:t> </a:t>
            </a:r>
            <a:r>
              <a:rPr lang="fr-FR" sz="2000" dirty="0" err="1">
                <a:solidFill>
                  <a:srgbClr val="169FBA"/>
                </a:solidFill>
              </a:rPr>
              <a:t>equipment</a:t>
            </a:r>
            <a:endParaRPr lang="fr-FR" sz="2000" dirty="0">
              <a:solidFill>
                <a:srgbClr val="169FBA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8900000">
            <a:off x="505887" y="5528480"/>
            <a:ext cx="481221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MRI</a:t>
            </a:r>
          </a:p>
        </p:txBody>
      </p:sp>
      <p:sp>
        <p:nvSpPr>
          <p:cNvPr id="47" name="Rectangle 46"/>
          <p:cNvSpPr/>
          <p:nvPr/>
        </p:nvSpPr>
        <p:spPr>
          <a:xfrm rot="18900000">
            <a:off x="766573" y="5606465"/>
            <a:ext cx="701795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Optical</a:t>
            </a:r>
          </a:p>
        </p:txBody>
      </p:sp>
      <p:sp>
        <p:nvSpPr>
          <p:cNvPr id="48" name="Rectangle 47"/>
          <p:cNvSpPr/>
          <p:nvPr/>
        </p:nvSpPr>
        <p:spPr>
          <a:xfrm rot="18900000">
            <a:off x="1185675" y="5623694"/>
            <a:ext cx="750526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>
                <a:solidFill>
                  <a:srgbClr val="169FBA"/>
                </a:solidFill>
              </a:rPr>
              <a:t>Nuclear</a:t>
            </a:r>
            <a:endParaRPr lang="fr-FR" sz="1400" dirty="0" smtClean="0">
              <a:solidFill>
                <a:srgbClr val="169FBA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8900000">
            <a:off x="1359426" y="5735751"/>
            <a:ext cx="1067472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>
                <a:solidFill>
                  <a:srgbClr val="169FBA"/>
                </a:solidFill>
              </a:rPr>
              <a:t>Ultrasounds</a:t>
            </a:r>
            <a:endParaRPr lang="fr-FR" sz="1400" dirty="0" smtClean="0">
              <a:solidFill>
                <a:srgbClr val="169FBA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8900000">
            <a:off x="1958027" y="5674905"/>
            <a:ext cx="895374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MEG/EEG</a:t>
            </a:r>
          </a:p>
        </p:txBody>
      </p:sp>
      <p:sp>
        <p:nvSpPr>
          <p:cNvPr id="51" name="Rectangle 50"/>
          <p:cNvSpPr/>
          <p:nvPr/>
        </p:nvSpPr>
        <p:spPr>
          <a:xfrm rot="18900000">
            <a:off x="2640359" y="5579261"/>
            <a:ext cx="624851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X-rays</a:t>
            </a:r>
          </a:p>
        </p:txBody>
      </p:sp>
      <p:sp>
        <p:nvSpPr>
          <p:cNvPr id="52" name="Rectangle 51"/>
          <p:cNvSpPr/>
          <p:nvPr/>
        </p:nvSpPr>
        <p:spPr>
          <a:xfrm rot="18900000">
            <a:off x="2724576" y="5725141"/>
            <a:ext cx="1037463" cy="30777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169FBA"/>
                </a:solidFill>
              </a:rPr>
              <a:t>Multimodal</a:t>
            </a:r>
          </a:p>
        </p:txBody>
      </p:sp>
      <p:sp>
        <p:nvSpPr>
          <p:cNvPr id="53" name="Rectangle 52"/>
          <p:cNvSpPr/>
          <p:nvPr/>
        </p:nvSpPr>
        <p:spPr>
          <a:xfrm rot="18900000">
            <a:off x="3453436" y="5611138"/>
            <a:ext cx="715012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0A3BD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err="1" smtClean="0">
                <a:solidFill>
                  <a:srgbClr val="169FBA"/>
                </a:solidFill>
              </a:rPr>
              <a:t>Others</a:t>
            </a:r>
            <a:endParaRPr lang="fr-FR" sz="1400" dirty="0" smtClean="0">
              <a:solidFill>
                <a:srgbClr val="169FBA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270193" y="3348467"/>
            <a:ext cx="1017890" cy="611037"/>
            <a:chOff x="-1322745" y="2415072"/>
            <a:chExt cx="1017890" cy="611037"/>
          </a:xfrm>
        </p:grpSpPr>
        <p:sp>
          <p:nvSpPr>
            <p:cNvPr id="44" name="Rectangle 43"/>
            <p:cNvSpPr/>
            <p:nvPr/>
          </p:nvSpPr>
          <p:spPr>
            <a:xfrm>
              <a:off x="-1229467" y="2415072"/>
              <a:ext cx="702565" cy="30777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400" dirty="0" err="1" smtClean="0">
                  <a:solidFill>
                    <a:srgbClr val="169FBA"/>
                  </a:solidFill>
                </a:rPr>
                <a:t>Clinical</a:t>
              </a:r>
              <a:endParaRPr lang="fr-FR" sz="1400" dirty="0" smtClean="0">
                <a:solidFill>
                  <a:srgbClr val="169FBA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-1322745" y="2514960"/>
              <a:ext cx="108000" cy="108000"/>
            </a:xfrm>
            <a:prstGeom prst="rect">
              <a:avLst/>
            </a:prstGeom>
            <a:solidFill>
              <a:srgbClr val="6F1945"/>
            </a:solidFill>
            <a:ln>
              <a:solidFill>
                <a:srgbClr val="6F19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322745" y="2818220"/>
              <a:ext cx="108000" cy="108000"/>
            </a:xfrm>
            <a:prstGeom prst="rect">
              <a:avLst/>
            </a:prstGeom>
            <a:solidFill>
              <a:srgbClr val="237B91"/>
            </a:solidFill>
            <a:ln>
              <a:solidFill>
                <a:srgbClr val="237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-1229467" y="2718332"/>
              <a:ext cx="924612" cy="30777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>
                <a:defRPr sz="1600" b="0" i="0" u="none" strike="noStrike" kern="1200" spc="0" baseline="0">
                  <a:solidFill>
                    <a:srgbClr val="20A3BD"/>
                  </a:solidFill>
                  <a:latin typeface="+mn-lt"/>
                  <a:ea typeface="+mn-ea"/>
                  <a:cs typeface="+mn-cs"/>
                </a:defRPr>
              </a:pPr>
              <a:r>
                <a:rPr lang="fr-FR" sz="1400" dirty="0" err="1" smtClean="0">
                  <a:solidFill>
                    <a:srgbClr val="169FBA"/>
                  </a:solidFill>
                </a:rPr>
                <a:t>Preclinical</a:t>
              </a:r>
              <a:endParaRPr lang="fr-FR" sz="1400" dirty="0" smtClean="0">
                <a:solidFill>
                  <a:srgbClr val="169F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fr-FR" dirty="0" smtClean="0"/>
              <a:t>FLI-IAM</a:t>
            </a:r>
            <a:r>
              <a:rPr lang="fr-FR" dirty="0"/>
              <a:t>, </a:t>
            </a:r>
            <a:r>
              <a:rPr lang="fr-FR" dirty="0" smtClean="0"/>
              <a:t>a network </a:t>
            </a:r>
            <a:r>
              <a:rPr lang="fr-FR" dirty="0" err="1" smtClean="0"/>
              <a:t>dedicated</a:t>
            </a:r>
            <a:r>
              <a:rPr lang="fr-FR" dirty="0" smtClean="0"/>
              <a:t> to</a:t>
            </a:r>
            <a:br>
              <a:rPr lang="fr-FR" dirty="0" smtClean="0"/>
            </a:br>
            <a:r>
              <a:rPr lang="fr-FR" dirty="0" smtClean="0"/>
              <a:t>information </a:t>
            </a:r>
            <a:r>
              <a:rPr lang="fr-FR" dirty="0" err="1" smtClean="0"/>
              <a:t>analysis</a:t>
            </a:r>
            <a:r>
              <a:rPr lang="fr-FR" dirty="0" smtClean="0"/>
              <a:t> and management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202113" y="5332094"/>
            <a:ext cx="2520000" cy="792000"/>
          </a:xfrm>
          <a:prstGeom prst="ellipse">
            <a:avLst/>
          </a:prstGeom>
          <a:solidFill>
            <a:srgbClr val="EEECE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169FBA"/>
                </a:solidFill>
              </a:rPr>
              <a:t>Outsourced sharing </a:t>
            </a:r>
            <a:r>
              <a:rPr lang="en-US" sz="1000" dirty="0">
                <a:solidFill>
                  <a:srgbClr val="169FBA"/>
                </a:solidFill>
              </a:rPr>
              <a:t>resources </a:t>
            </a:r>
            <a:r>
              <a:rPr lang="en-US" sz="1000" dirty="0" smtClean="0">
                <a:solidFill>
                  <a:srgbClr val="169FBA"/>
                </a:solidFill>
              </a:rPr>
              <a:t>for </a:t>
            </a:r>
            <a:r>
              <a:rPr lang="en-US" sz="1000" dirty="0">
                <a:solidFill>
                  <a:srgbClr val="169FBA"/>
                </a:solidFill>
              </a:rPr>
              <a:t>imaging </a:t>
            </a:r>
            <a:r>
              <a:rPr lang="en-US" sz="1000" dirty="0" smtClean="0">
                <a:solidFill>
                  <a:srgbClr val="169FBA"/>
                </a:solidFill>
              </a:rPr>
              <a:t>data </a:t>
            </a:r>
            <a:r>
              <a:rPr lang="en-US" sz="1000" dirty="0">
                <a:solidFill>
                  <a:srgbClr val="169FBA"/>
                </a:solidFill>
              </a:rPr>
              <a:t>&amp; processing (with backup) for human or animal in vivo </a:t>
            </a:r>
            <a:r>
              <a:rPr lang="en-US" sz="1000" dirty="0" smtClean="0">
                <a:solidFill>
                  <a:srgbClr val="169FBA"/>
                </a:solidFill>
              </a:rPr>
              <a:t>imaging.</a:t>
            </a:r>
            <a:endParaRPr lang="fr-FR" sz="1000" dirty="0">
              <a:solidFill>
                <a:srgbClr val="169FBA"/>
              </a:solidFill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2727325" y="4658969"/>
            <a:ext cx="2160000" cy="1483125"/>
            <a:chOff x="2727325" y="4658969"/>
            <a:chExt cx="2160000" cy="1483125"/>
          </a:xfrm>
        </p:grpSpPr>
        <p:pic>
          <p:nvPicPr>
            <p:cNvPr id="34" name="Image 33" descr="Usages Scenarios FLI-IAM-EN s3.pn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171" r="24758" b="32043"/>
            <a:stretch/>
          </p:blipFill>
          <p:spPr>
            <a:xfrm>
              <a:off x="3300889" y="4658969"/>
              <a:ext cx="1019571" cy="667481"/>
            </a:xfrm>
            <a:prstGeom prst="rect">
              <a:avLst/>
            </a:prstGeom>
          </p:spPr>
        </p:pic>
        <p:sp>
          <p:nvSpPr>
            <p:cNvPr id="36" name="Nuage 35"/>
            <p:cNvSpPr/>
            <p:nvPr/>
          </p:nvSpPr>
          <p:spPr>
            <a:xfrm>
              <a:off x="2727325" y="5314094"/>
              <a:ext cx="2160000" cy="828000"/>
            </a:xfrm>
            <a:prstGeom prst="cloud">
              <a:avLst/>
            </a:prstGeom>
            <a:solidFill>
              <a:schemeClr val="bg2"/>
            </a:solidFill>
            <a:ln>
              <a:solidFill>
                <a:srgbClr val="6F194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fr-FR" sz="1600" dirty="0">
                <a:solidFill>
                  <a:srgbClr val="169FBA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07001" y="5497262"/>
              <a:ext cx="18006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169FBA"/>
                  </a:solidFill>
                </a:rPr>
                <a:t> </a:t>
              </a:r>
              <a:r>
                <a:rPr lang="en-US" sz="1200" dirty="0" smtClean="0">
                  <a:solidFill>
                    <a:srgbClr val="169FBA"/>
                  </a:solidFill>
                </a:rPr>
                <a:t>Storage and Computing as </a:t>
              </a:r>
              <a:r>
                <a:rPr lang="en-US" sz="1200" dirty="0">
                  <a:solidFill>
                    <a:srgbClr val="169FBA"/>
                  </a:solidFill>
                </a:rPr>
                <a:t>a </a:t>
              </a:r>
              <a:r>
                <a:rPr lang="en-US" sz="1200" dirty="0" smtClean="0">
                  <a:solidFill>
                    <a:srgbClr val="169FBA"/>
                  </a:solidFill>
                </a:rPr>
                <a:t>Service (</a:t>
              </a:r>
              <a:r>
                <a:rPr lang="en-US" sz="1200" dirty="0" err="1" smtClean="0">
                  <a:solidFill>
                    <a:srgbClr val="169FBA"/>
                  </a:solidFill>
                </a:rPr>
                <a:t>SCaaS</a:t>
              </a:r>
              <a:r>
                <a:rPr lang="en-US" sz="1200" dirty="0" smtClean="0">
                  <a:solidFill>
                    <a:srgbClr val="169FBA"/>
                  </a:solidFill>
                </a:rPr>
                <a:t>)</a:t>
              </a:r>
              <a:endParaRPr lang="fr-FR" sz="1200" dirty="0">
                <a:solidFill>
                  <a:srgbClr val="169FBA"/>
                </a:solidFill>
              </a:endParaRP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6103754" y="2779158"/>
            <a:ext cx="2716718" cy="23890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169FBA"/>
                </a:solidFill>
                <a:latin typeface="+mn-lt"/>
              </a:rPr>
              <a:t>Subcontracting</a:t>
            </a:r>
            <a:endParaRPr lang="en-US" sz="1200" b="1" dirty="0">
              <a:solidFill>
                <a:srgbClr val="169FBA"/>
              </a:solidFill>
              <a:latin typeface="+mn-lt"/>
            </a:endParaRPr>
          </a:p>
        </p:txBody>
      </p:sp>
      <p:cxnSp>
        <p:nvCxnSpPr>
          <p:cNvPr id="67" name="Connecteur en arc 66"/>
          <p:cNvCxnSpPr>
            <a:stCxn id="130" idx="2"/>
            <a:endCxn id="58" idx="0"/>
          </p:cNvCxnSpPr>
          <p:nvPr/>
        </p:nvCxnSpPr>
        <p:spPr>
          <a:xfrm rot="10800000" flipV="1">
            <a:off x="5546269" y="3417208"/>
            <a:ext cx="655844" cy="577579"/>
          </a:xfrm>
          <a:prstGeom prst="curvedConnector3">
            <a:avLst>
              <a:gd name="adj1" fmla="val 50000"/>
            </a:avLst>
          </a:prstGeom>
          <a:ln>
            <a:solidFill>
              <a:srgbClr val="6F1945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1" idx="2"/>
            <a:endCxn id="58" idx="0"/>
          </p:cNvCxnSpPr>
          <p:nvPr/>
        </p:nvCxnSpPr>
        <p:spPr>
          <a:xfrm rot="10800000">
            <a:off x="5546269" y="3994788"/>
            <a:ext cx="655844" cy="577864"/>
          </a:xfrm>
          <a:prstGeom prst="curvedConnector3">
            <a:avLst>
              <a:gd name="adj1" fmla="val 50000"/>
            </a:avLst>
          </a:prstGeom>
          <a:ln>
            <a:solidFill>
              <a:srgbClr val="6F19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6114513" y="3931452"/>
            <a:ext cx="2695200" cy="23890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169FBA"/>
                </a:solidFill>
              </a:rPr>
              <a:t>Resource service</a:t>
            </a:r>
            <a:endParaRPr lang="en-US" sz="1200" dirty="0">
              <a:solidFill>
                <a:srgbClr val="169FBA"/>
              </a:solidFill>
            </a:endParaRPr>
          </a:p>
        </p:txBody>
      </p:sp>
      <p:cxnSp>
        <p:nvCxnSpPr>
          <p:cNvPr id="76" name="Connecteur en arc 23"/>
          <p:cNvCxnSpPr>
            <a:stCxn id="85" idx="3"/>
            <a:endCxn id="58" idx="2"/>
          </p:cNvCxnSpPr>
          <p:nvPr/>
        </p:nvCxnSpPr>
        <p:spPr>
          <a:xfrm flipV="1">
            <a:off x="2528776" y="3994788"/>
            <a:ext cx="865993" cy="143"/>
          </a:xfrm>
          <a:prstGeom prst="straightConnector1">
            <a:avLst/>
          </a:prstGeom>
          <a:ln>
            <a:solidFill>
              <a:srgbClr val="6F1945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rc 24"/>
          <p:cNvCxnSpPr>
            <a:stCxn id="85" idx="2"/>
            <a:endCxn id="36" idx="2"/>
          </p:cNvCxnSpPr>
          <p:nvPr/>
        </p:nvCxnSpPr>
        <p:spPr>
          <a:xfrm rot="16200000" flipH="1">
            <a:off x="1386744" y="4380813"/>
            <a:ext cx="1337184" cy="1357377"/>
          </a:xfrm>
          <a:prstGeom prst="bentConnector2">
            <a:avLst/>
          </a:prstGeom>
          <a:ln>
            <a:solidFill>
              <a:srgbClr val="6F194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e 89"/>
          <p:cNvGrpSpPr/>
          <p:nvPr/>
        </p:nvGrpSpPr>
        <p:grpSpPr>
          <a:xfrm>
            <a:off x="2727325" y="1122966"/>
            <a:ext cx="2160000" cy="1462800"/>
            <a:chOff x="2727325" y="1122966"/>
            <a:chExt cx="2160000" cy="1462800"/>
          </a:xfrm>
        </p:grpSpPr>
        <p:pic>
          <p:nvPicPr>
            <p:cNvPr id="78" name="Espace réservé du contenu 4" descr="Usages Scenarios FLI-IAM-EN s2.png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678" b="32502"/>
            <a:stretch/>
          </p:blipFill>
          <p:spPr bwMode="auto">
            <a:xfrm>
              <a:off x="3420828" y="1122966"/>
              <a:ext cx="772994" cy="63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sp>
          <p:nvSpPr>
            <p:cNvPr id="80" name="Nuage 79"/>
            <p:cNvSpPr/>
            <p:nvPr/>
          </p:nvSpPr>
          <p:spPr>
            <a:xfrm>
              <a:off x="2727325" y="1757766"/>
              <a:ext cx="2160000" cy="828000"/>
            </a:xfrm>
            <a:prstGeom prst="cloud">
              <a:avLst/>
            </a:prstGeom>
            <a:solidFill>
              <a:srgbClr val="99FF33">
                <a:alpha val="40000"/>
              </a:srgbClr>
            </a:solidFill>
            <a:ln>
              <a:solidFill>
                <a:srgbClr val="6F194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fr-FR" sz="1600" dirty="0">
                <a:solidFill>
                  <a:srgbClr val="169FBA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95360" y="1876301"/>
              <a:ext cx="202393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169FBA"/>
                  </a:solidFill>
                </a:rPr>
                <a:t>Platform as a Service (</a:t>
              </a:r>
              <a:r>
                <a:rPr lang="en-US" sz="1200" dirty="0" smtClean="0">
                  <a:solidFill>
                    <a:srgbClr val="169FBA"/>
                  </a:solidFill>
                </a:rPr>
                <a:t>PaaS)</a:t>
              </a:r>
              <a:r>
                <a:rPr lang="en-US" sz="1200" dirty="0">
                  <a:solidFill>
                    <a:srgbClr val="169FBA"/>
                  </a:solidFill>
                </a:rPr>
                <a:t>
"Open </a:t>
              </a:r>
              <a:r>
                <a:rPr lang="en-US" sz="1200" dirty="0" smtClean="0">
                  <a:solidFill>
                    <a:srgbClr val="169FBA"/>
                  </a:solidFill>
                </a:rPr>
                <a:t>Resource" </a:t>
              </a:r>
              <a:r>
                <a:rPr lang="en-US" sz="1200" dirty="0">
                  <a:solidFill>
                    <a:srgbClr val="169FBA"/>
                  </a:solidFill>
                </a:rPr>
                <a:t>for professionals</a:t>
              </a:r>
              <a:endParaRPr lang="fr-FR" sz="1200" dirty="0">
                <a:solidFill>
                  <a:srgbClr val="169FBA"/>
                </a:solidFill>
              </a:endParaRPr>
            </a:p>
          </p:txBody>
        </p:sp>
      </p:grpSp>
      <p:cxnSp>
        <p:nvCxnSpPr>
          <p:cNvPr id="84" name="Connecteur en arc 25"/>
          <p:cNvCxnSpPr>
            <a:stCxn id="85" idx="0"/>
            <a:endCxn id="80" idx="2"/>
          </p:cNvCxnSpPr>
          <p:nvPr/>
        </p:nvCxnSpPr>
        <p:spPr>
          <a:xfrm rot="5400000" flipH="1" flipV="1">
            <a:off x="1341744" y="2206671"/>
            <a:ext cx="1427185" cy="1357377"/>
          </a:xfrm>
          <a:prstGeom prst="bentConnector2">
            <a:avLst/>
          </a:prstGeom>
          <a:ln>
            <a:solidFill>
              <a:srgbClr val="6F194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Losange 84"/>
          <p:cNvSpPr/>
          <p:nvPr/>
        </p:nvSpPr>
        <p:spPr>
          <a:xfrm>
            <a:off x="224520" y="3598951"/>
            <a:ext cx="2304256" cy="791959"/>
          </a:xfrm>
          <a:prstGeom prst="diamond">
            <a:avLst/>
          </a:prstGeom>
          <a:solidFill>
            <a:schemeClr val="bg1"/>
          </a:solidFill>
          <a:ln w="25400">
            <a:solidFill>
              <a:srgbClr val="6F194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b="1" dirty="0">
                <a:solidFill>
                  <a:srgbClr val="169FBA"/>
                </a:solidFill>
              </a:rPr>
              <a:t>FLI-</a:t>
            </a:r>
            <a:r>
              <a:rPr lang="fr-FR" sz="1400" b="1" dirty="0" smtClean="0">
                <a:solidFill>
                  <a:srgbClr val="169FBA"/>
                </a:solidFill>
              </a:rPr>
              <a:t>IAM Usage Scenarios</a:t>
            </a:r>
            <a:endParaRPr lang="fr-FR" sz="1400" b="1" dirty="0">
              <a:solidFill>
                <a:srgbClr val="169FBA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6205786" y="1685766"/>
            <a:ext cx="2520000" cy="972000"/>
          </a:xfrm>
          <a:prstGeom prst="ellipse">
            <a:avLst/>
          </a:prstGeom>
          <a:solidFill>
            <a:srgbClr val="C0E99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169FBA"/>
                </a:solidFill>
              </a:rPr>
              <a:t>"Open Resource”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169FBA"/>
                </a:solidFill>
              </a:rPr>
              <a:t>like service which provides housing  of data (</a:t>
            </a:r>
            <a:r>
              <a:rPr lang="en-US" sz="1000" dirty="0" err="1">
                <a:solidFill>
                  <a:srgbClr val="169FBA"/>
                </a:solidFill>
              </a:rPr>
              <a:t>DaaS</a:t>
            </a:r>
            <a:r>
              <a:rPr lang="en-US" sz="1000" dirty="0">
                <a:solidFill>
                  <a:srgbClr val="169FBA"/>
                </a:solidFill>
              </a:rPr>
              <a:t>)  and processing pipelines  defined for the needs of a large (open) community of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169FBA"/>
                </a:solidFill>
              </a:rPr>
              <a:t>users.</a:t>
            </a:r>
            <a:endParaRPr lang="fr-FR" sz="1000" dirty="0">
              <a:solidFill>
                <a:srgbClr val="169FBA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6202113" y="3021209"/>
            <a:ext cx="2520000" cy="792000"/>
          </a:xfrm>
          <a:prstGeom prst="ellipse">
            <a:avLst/>
          </a:prstGeom>
          <a:solidFill>
            <a:srgbClr val="B7DEE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 smtClean="0">
                <a:solidFill>
                  <a:srgbClr val="169FBA"/>
                </a:solidFill>
              </a:rPr>
              <a:t>Service providing a</a:t>
            </a:r>
          </a:p>
          <a:p>
            <a:pPr algn="ctr">
              <a:lnSpc>
                <a:spcPct val="80000"/>
              </a:lnSpc>
            </a:pPr>
            <a:r>
              <a:rPr lang="en-US" sz="1000" dirty="0" smtClean="0">
                <a:solidFill>
                  <a:srgbClr val="169FBA"/>
                </a:solidFill>
              </a:rPr>
              <a:t>turnkey </a:t>
            </a:r>
            <a:r>
              <a:rPr lang="en-US" sz="1000" dirty="0">
                <a:solidFill>
                  <a:srgbClr val="169FBA"/>
                </a:solidFill>
              </a:rPr>
              <a:t>solution for the entire chain of quality control of resources (data / processing</a:t>
            </a:r>
            <a:r>
              <a:rPr lang="en-US" sz="1000" dirty="0" smtClean="0">
                <a:solidFill>
                  <a:srgbClr val="169FBA"/>
                </a:solidFill>
              </a:rPr>
              <a:t>) from </a:t>
            </a:r>
            <a:r>
              <a:rPr lang="en-US" sz="1000" dirty="0">
                <a:solidFill>
                  <a:srgbClr val="169FBA"/>
                </a:solidFill>
              </a:rPr>
              <a:t>production to operation.</a:t>
            </a:r>
            <a:endParaRPr lang="fr-FR" sz="1000" dirty="0">
              <a:solidFill>
                <a:srgbClr val="169FBA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6202113" y="4176652"/>
            <a:ext cx="2520000" cy="792000"/>
          </a:xfrm>
          <a:prstGeom prst="ellipse">
            <a:avLst/>
          </a:prstGeom>
          <a:solidFill>
            <a:srgbClr val="B7DEE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169FBA"/>
                </a:solidFill>
              </a:rPr>
              <a:t>Hosting-type services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169FBA"/>
                </a:solidFill>
              </a:rPr>
              <a:t>(with backup) with libraries of processing pipelines defined for the specific needs of a distributed community.</a:t>
            </a:r>
            <a:endParaRPr lang="fr-FR" sz="1000" dirty="0">
              <a:solidFill>
                <a:srgbClr val="169FBA"/>
              </a:solidFill>
            </a:endParaRPr>
          </a:p>
        </p:txBody>
      </p:sp>
      <p:cxnSp>
        <p:nvCxnSpPr>
          <p:cNvPr id="140" name="Connecteur en arc 139"/>
          <p:cNvCxnSpPr>
            <a:stCxn id="128" idx="2"/>
            <a:endCxn id="80" idx="0"/>
          </p:cNvCxnSpPr>
          <p:nvPr/>
        </p:nvCxnSpPr>
        <p:spPr>
          <a:xfrm flipH="1">
            <a:off x="4885525" y="2171766"/>
            <a:ext cx="1320261" cy="0"/>
          </a:xfrm>
          <a:prstGeom prst="straightConnector1">
            <a:avLst/>
          </a:prstGeom>
          <a:ln>
            <a:solidFill>
              <a:srgbClr val="6F19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en arc 142"/>
          <p:cNvCxnSpPr>
            <a:stCxn id="31" idx="2"/>
            <a:endCxn id="36" idx="0"/>
          </p:cNvCxnSpPr>
          <p:nvPr/>
        </p:nvCxnSpPr>
        <p:spPr>
          <a:xfrm flipH="1">
            <a:off x="4885525" y="5728094"/>
            <a:ext cx="1316588" cy="0"/>
          </a:xfrm>
          <a:prstGeom prst="straightConnector1">
            <a:avLst/>
          </a:prstGeom>
          <a:ln>
            <a:solidFill>
              <a:srgbClr val="6F19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e 91"/>
          <p:cNvGrpSpPr/>
          <p:nvPr/>
        </p:nvGrpSpPr>
        <p:grpSpPr>
          <a:xfrm>
            <a:off x="3388069" y="2872115"/>
            <a:ext cx="2160000" cy="1536673"/>
            <a:chOff x="3388069" y="2872115"/>
            <a:chExt cx="2160000" cy="1536673"/>
          </a:xfrm>
        </p:grpSpPr>
        <p:sp>
          <p:nvSpPr>
            <p:cNvPr id="58" name="Nuage 57"/>
            <p:cNvSpPr/>
            <p:nvPr/>
          </p:nvSpPr>
          <p:spPr>
            <a:xfrm>
              <a:off x="3388069" y="3580788"/>
              <a:ext cx="2160000" cy="828000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6F1945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fr-FR" sz="1600" dirty="0">
                <a:solidFill>
                  <a:srgbClr val="169FBA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74785" y="3699323"/>
              <a:ext cx="1786569" cy="5909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169FBA"/>
                  </a:solidFill>
                </a:rPr>
                <a:t>Software as a Service (SaaS) for c</a:t>
              </a:r>
              <a:r>
                <a:rPr lang="en-US" sz="1200" dirty="0" smtClean="0">
                  <a:solidFill>
                    <a:srgbClr val="169FBA"/>
                  </a:solidFill>
                </a:rPr>
                <a:t>linical </a:t>
              </a:r>
              <a:r>
                <a:rPr lang="en-US" sz="1200" dirty="0">
                  <a:solidFill>
                    <a:srgbClr val="169FBA"/>
                  </a:solidFill>
                </a:rPr>
                <a:t>and preclinical distributed </a:t>
              </a:r>
              <a:r>
                <a:rPr lang="en-US" sz="1200" dirty="0" smtClean="0">
                  <a:solidFill>
                    <a:srgbClr val="169FBA"/>
                  </a:solidFill>
                </a:rPr>
                <a:t>research</a:t>
              </a:r>
              <a:endParaRPr lang="fr-FR" sz="1200" dirty="0">
                <a:solidFill>
                  <a:srgbClr val="169FBA"/>
                </a:solidFill>
              </a:endParaRPr>
            </a:p>
          </p:txBody>
        </p:sp>
        <p:pic>
          <p:nvPicPr>
            <p:cNvPr id="56" name="Picture 4" descr="Cov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4524" r="40711">
                          <a14:foregroundMark x1="8306" y1="66820" x2="8306" y2="66820"/>
                          <a14:foregroundMark x1="7973" y1="70046" x2="7973" y2="700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7630" t="13562" r="67145" b="44141"/>
            <a:stretch/>
          </p:blipFill>
          <p:spPr bwMode="auto">
            <a:xfrm>
              <a:off x="4114629" y="2872115"/>
              <a:ext cx="706880" cy="706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6836" y="6497999"/>
            <a:ext cx="1800000" cy="360001"/>
          </a:xfrm>
        </p:spPr>
        <p:txBody>
          <a:bodyPr/>
          <a:lstStyle/>
          <a:p>
            <a:fld id="{F9550483-96F0-4EA6-9D7E-CE04D96631DB}" type="datetime4">
              <a:rPr lang="en-US" smtClean="0"/>
              <a:t>August 12,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3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www.francelifeimaging.fr/wp-content/uploads/2014/09/carte_W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39959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0A3BD"/>
                </a:solidFill>
              </a:rPr>
              <a:t>T</a:t>
            </a:r>
            <a:r>
              <a:rPr lang="en-US" dirty="0" smtClean="0"/>
              <a:t>he key</a:t>
            </a:r>
            <a:r>
              <a:rPr lang="en-US" dirty="0" smtClean="0">
                <a:solidFill>
                  <a:srgbClr val="F98B37"/>
                </a:solidFill>
              </a:rPr>
              <a:t> </a:t>
            </a:r>
            <a:r>
              <a:rPr lang="en-US" dirty="0" smtClean="0"/>
              <a:t>themes of the field </a:t>
            </a:r>
            <a:br>
              <a:rPr lang="en-US" dirty="0" smtClean="0"/>
            </a:br>
            <a:r>
              <a:rPr lang="en-US" dirty="0" smtClean="0"/>
              <a:t>comprehensively </a:t>
            </a:r>
            <a:r>
              <a:rPr lang="en-US" dirty="0" smtClean="0"/>
              <a:t>covered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986007-6EFA-4755-93F4-014EA9BA411C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4"/>
            <a:ext cx="4618856" cy="377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 err="1"/>
              <a:t>Modular</a:t>
            </a:r>
            <a:r>
              <a:rPr lang="fr-FR" sz="2200" b="0" dirty="0"/>
              <a:t> </a:t>
            </a:r>
            <a:r>
              <a:rPr lang="fr-FR" sz="2200" b="0" dirty="0" err="1"/>
              <a:t>targeting</a:t>
            </a:r>
            <a:r>
              <a:rPr lang="fr-FR" sz="2200" b="0" dirty="0"/>
              <a:t> </a:t>
            </a:r>
            <a:r>
              <a:rPr lang="fr-FR" sz="2200" b="0" dirty="0" err="1"/>
              <a:t>platform</a:t>
            </a:r>
            <a:r>
              <a:rPr lang="fr-FR" sz="2200" b="0" dirty="0"/>
              <a:t> for </a:t>
            </a:r>
            <a:r>
              <a:rPr lang="fr-FR" sz="2200" b="0" dirty="0" err="1" smtClean="0"/>
              <a:t>imaging</a:t>
            </a:r>
            <a:endParaRPr lang="fr-FR" sz="2200" b="0" dirty="0" smtClean="0"/>
          </a:p>
          <a:p>
            <a:r>
              <a:rPr lang="en-US" sz="2200" b="0" dirty="0"/>
              <a:t>Probe and contrast agent </a:t>
            </a:r>
            <a:r>
              <a:rPr lang="en-US" sz="2200" b="0" dirty="0" smtClean="0"/>
              <a:t>development</a:t>
            </a:r>
          </a:p>
          <a:p>
            <a:r>
              <a:rPr lang="fr-FR" sz="2200" b="0" dirty="0" err="1" smtClean="0"/>
              <a:t>Nanoparticles</a:t>
            </a:r>
            <a:r>
              <a:rPr lang="fr-FR" sz="2200" b="0" dirty="0" smtClean="0"/>
              <a:t> </a:t>
            </a:r>
            <a:r>
              <a:rPr lang="fr-FR" sz="2200" b="0" dirty="0"/>
              <a:t>for </a:t>
            </a:r>
            <a:r>
              <a:rPr lang="fr-FR" sz="2200" b="0" dirty="0" err="1" smtClean="0"/>
              <a:t>imaging</a:t>
            </a:r>
            <a:endParaRPr lang="fr-FR" sz="2200" b="0" dirty="0" smtClean="0"/>
          </a:p>
          <a:p>
            <a:r>
              <a:rPr lang="en-US" sz="2200" b="0" dirty="0"/>
              <a:t>Proof of concept, clinical applications, translational research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err="1" smtClean="0"/>
              <a:t>Molecular</a:t>
            </a:r>
            <a:r>
              <a:rPr lang="fr-FR" b="0" dirty="0" smtClean="0"/>
              <a:t> </a:t>
            </a:r>
            <a:r>
              <a:rPr lang="fr-FR" b="0" dirty="0" err="1" smtClean="0"/>
              <a:t>imaging</a:t>
            </a:r>
            <a:r>
              <a:rPr lang="fr-FR" b="0" dirty="0" smtClean="0"/>
              <a:t> agents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303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/>
          <a:lstStyle/>
          <a:p>
            <a:r>
              <a:rPr lang="en-US" dirty="0">
                <a:solidFill>
                  <a:srgbClr val="20A3BD"/>
                </a:solidFill>
              </a:rPr>
              <a:t>T</a:t>
            </a:r>
            <a:r>
              <a:rPr lang="en-US" dirty="0"/>
              <a:t>he key</a:t>
            </a:r>
            <a:r>
              <a:rPr lang="en-US" dirty="0">
                <a:solidFill>
                  <a:srgbClr val="F98B37"/>
                </a:solidFill>
              </a:rPr>
              <a:t> </a:t>
            </a:r>
            <a:r>
              <a:rPr lang="en-US" dirty="0" smtClean="0"/>
              <a:t>themes </a:t>
            </a:r>
            <a:r>
              <a:rPr lang="en-US" dirty="0"/>
              <a:t>of the field </a:t>
            </a:r>
            <a:br>
              <a:rPr lang="en-US" dirty="0"/>
            </a:br>
            <a:r>
              <a:rPr lang="en-US" dirty="0"/>
              <a:t>comprehensively </a:t>
            </a:r>
            <a:r>
              <a:rPr lang="en-US" dirty="0" smtClean="0"/>
              <a:t>covered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BA8767-92C2-4256-BF64-CD003D4006A1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/>
              <a:t>Instrumentation </a:t>
            </a:r>
            <a:r>
              <a:rPr lang="fr-FR" b="0" dirty="0" smtClean="0"/>
              <a:t>and </a:t>
            </a:r>
            <a:r>
              <a:rPr lang="fr-FR" b="0" dirty="0" err="1" smtClean="0"/>
              <a:t>technological</a:t>
            </a:r>
            <a:r>
              <a:rPr lang="fr-FR" b="0" dirty="0" smtClean="0"/>
              <a:t> </a:t>
            </a:r>
            <a:r>
              <a:rPr lang="fr-FR" b="0" dirty="0" err="1" smtClean="0"/>
              <a:t>development</a:t>
            </a:r>
            <a:endParaRPr lang="fr-FR" b="0" dirty="0"/>
          </a:p>
        </p:txBody>
      </p:sp>
      <p:pic>
        <p:nvPicPr>
          <p:cNvPr id="1034" name="Picture 10" descr="https://www.francelifeimaging.fr/wp-content/uploads/2014/09/carte_WP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3"/>
            <a:ext cx="4690864" cy="391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0" dirty="0"/>
              <a:t>Magnetic resonance: integrated tools for unprecedented MRI sensitivity and </a:t>
            </a:r>
            <a:r>
              <a:rPr lang="en-US" sz="2200" b="0" dirty="0" smtClean="0"/>
              <a:t>contrast</a:t>
            </a:r>
          </a:p>
          <a:p>
            <a:r>
              <a:rPr lang="fr-FR" sz="2200" b="0" dirty="0" err="1"/>
              <a:t>Ultrasound</a:t>
            </a:r>
            <a:r>
              <a:rPr lang="fr-FR" sz="2200" b="0" dirty="0"/>
              <a:t> </a:t>
            </a:r>
            <a:r>
              <a:rPr lang="fr-FR" sz="2200" b="0" dirty="0" err="1" smtClean="0"/>
              <a:t>imaging</a:t>
            </a:r>
            <a:endParaRPr lang="fr-FR" sz="2200" b="0" dirty="0" smtClean="0"/>
          </a:p>
          <a:p>
            <a:r>
              <a:rPr lang="fr-FR" sz="2200" b="0" dirty="0"/>
              <a:t>Optical </a:t>
            </a:r>
            <a:r>
              <a:rPr lang="fr-FR" sz="2200" b="0" dirty="0" err="1" smtClean="0"/>
              <a:t>imaging</a:t>
            </a:r>
            <a:endParaRPr lang="fr-FR" sz="2200" b="0" dirty="0" smtClean="0"/>
          </a:p>
          <a:p>
            <a:r>
              <a:rPr lang="en-US" sz="2200" b="0" dirty="0"/>
              <a:t>Ionizing radiation imaging: high resolution and high sensitivity detection </a:t>
            </a:r>
            <a:r>
              <a:rPr lang="en-US" sz="2200" b="0" dirty="0" smtClean="0"/>
              <a:t>systems</a:t>
            </a:r>
          </a:p>
          <a:p>
            <a:r>
              <a:rPr lang="fr-FR" sz="2200" b="0" dirty="0" err="1"/>
              <a:t>Multimodality</a:t>
            </a:r>
            <a:r>
              <a:rPr lang="fr-FR" sz="2200" b="0" dirty="0"/>
              <a:t> and </a:t>
            </a:r>
            <a:r>
              <a:rPr lang="fr-FR" sz="2200" b="0" dirty="0" err="1"/>
              <a:t>biomarkers</a:t>
            </a:r>
            <a:endParaRPr lang="fr-FR" sz="2200" b="0" dirty="0"/>
          </a:p>
        </p:txBody>
      </p:sp>
    </p:spTree>
    <p:extLst>
      <p:ext uri="{BB962C8B-B14F-4D97-AF65-F5344CB8AC3E}">
        <p14:creationId xmlns:p14="http://schemas.microsoft.com/office/powerpoint/2010/main" val="12433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/>
          <a:lstStyle/>
          <a:p>
            <a:r>
              <a:rPr lang="en-US" dirty="0">
                <a:solidFill>
                  <a:srgbClr val="20A3BD"/>
                </a:solidFill>
              </a:rPr>
              <a:t>T</a:t>
            </a:r>
            <a:r>
              <a:rPr lang="en-US" dirty="0"/>
              <a:t>he key</a:t>
            </a:r>
            <a:r>
              <a:rPr lang="en-US" dirty="0">
                <a:solidFill>
                  <a:srgbClr val="F98B37"/>
                </a:solidFill>
              </a:rPr>
              <a:t> </a:t>
            </a:r>
            <a:r>
              <a:rPr lang="en-US" dirty="0" smtClean="0"/>
              <a:t>themes </a:t>
            </a:r>
            <a:r>
              <a:rPr lang="en-US" dirty="0"/>
              <a:t>of the field </a:t>
            </a:r>
            <a:br>
              <a:rPr lang="en-US" dirty="0"/>
            </a:br>
            <a:r>
              <a:rPr lang="en-US" dirty="0"/>
              <a:t>comprehensively </a:t>
            </a:r>
            <a:r>
              <a:rPr lang="en-US" dirty="0" smtClean="0"/>
              <a:t>covered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B5F25E-86F0-40E6-B569-C15073B35DF9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3"/>
            <a:ext cx="4762872" cy="391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/>
              <a:t>Navigation and </a:t>
            </a:r>
            <a:r>
              <a:rPr lang="fr-FR" sz="2200" b="0" dirty="0" err="1"/>
              <a:t>augmented</a:t>
            </a:r>
            <a:r>
              <a:rPr lang="fr-FR" sz="2200" b="0" dirty="0"/>
              <a:t> </a:t>
            </a:r>
            <a:r>
              <a:rPr lang="fr-FR" sz="2200" b="0" dirty="0" smtClean="0"/>
              <a:t>reality</a:t>
            </a:r>
          </a:p>
          <a:p>
            <a:r>
              <a:rPr lang="fr-FR" sz="2200" b="0" dirty="0" err="1"/>
              <a:t>Robotized</a:t>
            </a:r>
            <a:r>
              <a:rPr lang="fr-FR" sz="2200" b="0" dirty="0"/>
              <a:t> </a:t>
            </a:r>
            <a:r>
              <a:rPr lang="fr-FR" sz="2200" b="0" dirty="0" err="1"/>
              <a:t>imaging</a:t>
            </a:r>
            <a:r>
              <a:rPr lang="fr-FR" sz="2200" b="0" dirty="0"/>
              <a:t> </a:t>
            </a:r>
            <a:r>
              <a:rPr lang="fr-FR" sz="2200" b="0" dirty="0" err="1" smtClean="0"/>
              <a:t>systems</a:t>
            </a:r>
            <a:endParaRPr lang="fr-FR" sz="2200" b="0" dirty="0" smtClean="0"/>
          </a:p>
          <a:p>
            <a:r>
              <a:rPr lang="fr-FR" sz="2200" b="0" dirty="0" smtClean="0"/>
              <a:t>MR-</a:t>
            </a:r>
            <a:r>
              <a:rPr lang="fr-FR" sz="2200" b="0" dirty="0" err="1" smtClean="0"/>
              <a:t>guided</a:t>
            </a:r>
            <a:r>
              <a:rPr lang="fr-FR" sz="2200" b="0" dirty="0" smtClean="0"/>
              <a:t> interventions</a:t>
            </a:r>
          </a:p>
          <a:p>
            <a:r>
              <a:rPr lang="fr-FR" sz="2200" b="0" dirty="0" err="1" smtClean="0"/>
              <a:t>Ultrasound</a:t>
            </a:r>
            <a:r>
              <a:rPr lang="fr-FR" sz="2200" b="0" dirty="0" err="1"/>
              <a:t>-</a:t>
            </a:r>
            <a:r>
              <a:rPr lang="fr-FR" sz="2200" b="0" dirty="0" err="1" smtClean="0"/>
              <a:t>based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therapies</a:t>
            </a:r>
            <a:endParaRPr lang="fr-FR" sz="2200" b="0" dirty="0" smtClean="0"/>
          </a:p>
          <a:p>
            <a:r>
              <a:rPr lang="en-US" sz="2200" b="0" dirty="0"/>
              <a:t>Intra-operative imaging with dedicated small </a:t>
            </a:r>
            <a:r>
              <a:rPr lang="en-US" sz="2200" b="0" dirty="0" smtClean="0"/>
              <a:t>devices</a:t>
            </a:r>
            <a:endParaRPr lang="fr-FR" sz="2200" b="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err="1" smtClean="0"/>
              <a:t>Interventional</a:t>
            </a:r>
            <a:r>
              <a:rPr lang="fr-FR" b="0" dirty="0" smtClean="0"/>
              <a:t> </a:t>
            </a:r>
            <a:r>
              <a:rPr lang="fr-FR" b="0" dirty="0" err="1" smtClean="0"/>
              <a:t>imaging</a:t>
            </a:r>
            <a:endParaRPr lang="fr-FR" b="0" dirty="0"/>
          </a:p>
        </p:txBody>
      </p:sp>
      <p:pic>
        <p:nvPicPr>
          <p:cNvPr id="12" name="Picture 6" descr="https://www.francelifeimaging.fr/wp-content/uploads/2014/09/carte_WP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000" y="10896"/>
            <a:ext cx="6840000" cy="1168147"/>
          </a:xfrm>
        </p:spPr>
        <p:txBody>
          <a:bodyPr/>
          <a:lstStyle/>
          <a:p>
            <a:r>
              <a:rPr lang="en-US" dirty="0">
                <a:solidFill>
                  <a:srgbClr val="20A3BD"/>
                </a:solidFill>
              </a:rPr>
              <a:t>T</a:t>
            </a:r>
            <a:r>
              <a:rPr lang="en-US" dirty="0"/>
              <a:t>he key</a:t>
            </a:r>
            <a:r>
              <a:rPr lang="en-US" dirty="0">
                <a:solidFill>
                  <a:srgbClr val="F98B37"/>
                </a:solidFill>
              </a:rPr>
              <a:t> </a:t>
            </a:r>
            <a:r>
              <a:rPr lang="en-US" dirty="0" smtClean="0"/>
              <a:t>themes </a:t>
            </a:r>
            <a:r>
              <a:rPr lang="en-US" dirty="0"/>
              <a:t>of the field </a:t>
            </a:r>
            <a:br>
              <a:rPr lang="en-US" dirty="0"/>
            </a:br>
            <a:r>
              <a:rPr lang="en-US" dirty="0"/>
              <a:t>comprehensively covered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2423D3-4896-4D77-978E-C413193F68A1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18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0" dirty="0" smtClean="0"/>
              <a:t>Quantitative </a:t>
            </a:r>
            <a:r>
              <a:rPr lang="fr-FR" b="0" dirty="0" err="1" smtClean="0"/>
              <a:t>multimodality</a:t>
            </a:r>
            <a:r>
              <a:rPr lang="fr-FR" b="0" dirty="0" smtClean="0"/>
              <a:t> image </a:t>
            </a:r>
            <a:r>
              <a:rPr lang="fr-FR" b="0" dirty="0" err="1" smtClean="0"/>
              <a:t>analysis</a:t>
            </a:r>
            <a:endParaRPr lang="fr-FR" b="0" dirty="0"/>
          </a:p>
        </p:txBody>
      </p:sp>
      <p:pic>
        <p:nvPicPr>
          <p:cNvPr id="12" name="Picture 4" descr="https://www.francelifeimaging.fr/wp-content/uploads/2014/09/carte_WP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204046"/>
            <a:ext cx="40679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2608313"/>
            <a:ext cx="4618856" cy="391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b="0" dirty="0"/>
              <a:t>Multi-</a:t>
            </a:r>
            <a:r>
              <a:rPr lang="fr-FR" sz="2200" b="0" dirty="0" err="1"/>
              <a:t>dimensional</a:t>
            </a:r>
            <a:r>
              <a:rPr lang="fr-FR" sz="2200" b="0" dirty="0"/>
              <a:t> Image </a:t>
            </a:r>
            <a:r>
              <a:rPr lang="fr-FR" sz="2200" b="0" dirty="0" smtClean="0"/>
              <a:t>Reconstruction</a:t>
            </a:r>
          </a:p>
          <a:p>
            <a:r>
              <a:rPr lang="fr-FR" sz="2200" b="0" dirty="0">
                <a:solidFill>
                  <a:srgbClr val="20A3BD"/>
                </a:solidFill>
              </a:rPr>
              <a:t>Exploitation of </a:t>
            </a:r>
            <a:r>
              <a:rPr lang="fr-FR" sz="2200" b="0" dirty="0" err="1">
                <a:solidFill>
                  <a:srgbClr val="20A3BD"/>
                </a:solidFill>
              </a:rPr>
              <a:t>multimodality</a:t>
            </a:r>
            <a:r>
              <a:rPr lang="fr-FR" sz="2200" b="0" dirty="0">
                <a:solidFill>
                  <a:srgbClr val="20A3BD"/>
                </a:solidFill>
              </a:rPr>
              <a:t> </a:t>
            </a:r>
            <a:r>
              <a:rPr lang="fr-FR" sz="2200" b="0" dirty="0" smtClean="0">
                <a:solidFill>
                  <a:srgbClr val="20A3BD"/>
                </a:solidFill>
              </a:rPr>
              <a:t>images</a:t>
            </a:r>
          </a:p>
          <a:p>
            <a:r>
              <a:rPr lang="en-US" sz="2200" b="0" dirty="0"/>
              <a:t>Database generation, data mining and knowledge </a:t>
            </a:r>
            <a:r>
              <a:rPr lang="en-US" sz="2200" b="0" dirty="0" smtClean="0"/>
              <a:t>modeling</a:t>
            </a:r>
          </a:p>
          <a:p>
            <a:r>
              <a:rPr lang="fr-FR" sz="2200" b="0" dirty="0" err="1"/>
              <a:t>Numerical</a:t>
            </a:r>
            <a:r>
              <a:rPr lang="fr-FR" sz="2200" b="0" dirty="0"/>
              <a:t> </a:t>
            </a:r>
            <a:r>
              <a:rPr lang="fr-FR" sz="2200" b="0" dirty="0" smtClean="0"/>
              <a:t>simulations</a:t>
            </a:r>
          </a:p>
          <a:p>
            <a:r>
              <a:rPr lang="fr-FR" sz="2200" b="0" dirty="0"/>
              <a:t>Signal </a:t>
            </a:r>
            <a:r>
              <a:rPr lang="fr-FR" sz="2200" b="0" dirty="0" err="1"/>
              <a:t>processing</a:t>
            </a:r>
            <a:r>
              <a:rPr lang="fr-FR" sz="2200" b="0" dirty="0"/>
              <a:t> in MEG/EEG </a:t>
            </a:r>
            <a:r>
              <a:rPr lang="fr-FR" sz="2200" b="0" dirty="0" err="1"/>
              <a:t>medical</a:t>
            </a:r>
            <a:r>
              <a:rPr lang="fr-FR" sz="2200" b="0" dirty="0"/>
              <a:t> </a:t>
            </a:r>
            <a:r>
              <a:rPr lang="fr-FR" sz="2200" b="0" dirty="0" err="1" smtClean="0"/>
              <a:t>imaging</a:t>
            </a:r>
            <a:endParaRPr lang="fr-FR" sz="2200" b="0" dirty="0"/>
          </a:p>
        </p:txBody>
      </p:sp>
    </p:spTree>
    <p:extLst>
      <p:ext uri="{BB962C8B-B14F-4D97-AF65-F5344CB8AC3E}">
        <p14:creationId xmlns:p14="http://schemas.microsoft.com/office/powerpoint/2010/main" val="21303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ambitious training </a:t>
            </a:r>
            <a:r>
              <a:rPr lang="en-US" dirty="0" smtClean="0"/>
              <a:t>initiative</a:t>
            </a:r>
            <a:br>
              <a:rPr lang="en-US" dirty="0" smtClean="0"/>
            </a:br>
            <a:r>
              <a:rPr lang="en-US" dirty="0" smtClean="0"/>
              <a:t>harnessing the </a:t>
            </a:r>
            <a:r>
              <a:rPr lang="en-US" dirty="0"/>
              <a:t>network </a:t>
            </a:r>
            <a:r>
              <a:rPr lang="en-US" dirty="0" smtClean="0"/>
              <a:t>expertise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France Life Imaging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5178A-D829-442F-8DA4-0E0FFC766D9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CF41FC-DDF8-4489-8120-003B929E07D3}" type="datetime4">
              <a:rPr lang="en-US" smtClean="0"/>
              <a:t>August 12, 2016</a:t>
            </a:fld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Main </a:t>
            </a:r>
            <a:r>
              <a:rPr lang="en-US" b="0" dirty="0" smtClean="0"/>
              <a:t>goals</a:t>
            </a:r>
            <a:endParaRPr lang="en-US" b="0" dirty="0"/>
          </a:p>
          <a:p>
            <a:pPr lvl="1"/>
            <a:r>
              <a:rPr lang="en-US" b="0" dirty="0"/>
              <a:t>Ensure a high level education in the field of </a:t>
            </a:r>
            <a:r>
              <a:rPr lang="en-US" b="0" dirty="0" smtClean="0"/>
              <a:t>biomedical imaging, </a:t>
            </a:r>
            <a:r>
              <a:rPr lang="en-US" b="0" dirty="0"/>
              <a:t>for </a:t>
            </a:r>
            <a:r>
              <a:rPr lang="en-US" b="0" dirty="0" smtClean="0"/>
              <a:t>both students </a:t>
            </a:r>
            <a:r>
              <a:rPr lang="en-US" b="0" dirty="0"/>
              <a:t>and </a:t>
            </a:r>
            <a:r>
              <a:rPr lang="en-US" b="0" dirty="0" smtClean="0"/>
              <a:t>professionals, within </a:t>
            </a:r>
            <a:r>
              <a:rPr lang="en-US" b="0" dirty="0"/>
              <a:t>and beyond the FLI </a:t>
            </a:r>
            <a:r>
              <a:rPr lang="en-US" b="0" dirty="0" smtClean="0"/>
              <a:t>consortium</a:t>
            </a:r>
          </a:p>
          <a:p>
            <a:pPr lvl="1"/>
            <a:endParaRPr lang="en-US" b="0" dirty="0"/>
          </a:p>
          <a:p>
            <a:pPr lvl="1"/>
            <a:r>
              <a:rPr lang="en-US" b="0" dirty="0" smtClean="0"/>
              <a:t>Ensure </a:t>
            </a:r>
            <a:r>
              <a:rPr lang="en-US" b="0" dirty="0"/>
              <a:t>the sustainability, professionalism and recognition of the FLI trainings in Europe 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0" y="1600200"/>
            <a:ext cx="42866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400" b="1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000" kern="1200" dirty="0" smtClean="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rgbClr val="169FBA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Main </a:t>
            </a:r>
            <a:r>
              <a:rPr lang="en-US" b="0" dirty="0" smtClean="0"/>
              <a:t>results (as of 07/2016)</a:t>
            </a:r>
            <a:endParaRPr lang="en-US" b="0" dirty="0"/>
          </a:p>
          <a:p>
            <a:pPr lvl="1"/>
            <a:r>
              <a:rPr lang="en-US" b="0" dirty="0" smtClean="0"/>
              <a:t>training </a:t>
            </a:r>
            <a:r>
              <a:rPr lang="en-US" b="0" dirty="0"/>
              <a:t>of </a:t>
            </a:r>
            <a:r>
              <a:rPr lang="en-US" b="0" dirty="0" smtClean="0"/>
              <a:t>over 1 000 </a:t>
            </a:r>
            <a:r>
              <a:rPr lang="en-US" b="0" dirty="0"/>
              <a:t>students and professionals </a:t>
            </a:r>
          </a:p>
          <a:p>
            <a:pPr lvl="1"/>
            <a:endParaRPr lang="en-US" b="0" dirty="0" smtClean="0"/>
          </a:p>
          <a:p>
            <a:pPr lvl="1"/>
            <a:r>
              <a:rPr lang="en-US" b="0" dirty="0" smtClean="0"/>
              <a:t>creation </a:t>
            </a:r>
            <a:r>
              <a:rPr lang="en-US" b="0" dirty="0"/>
              <a:t>of 10 new </a:t>
            </a:r>
            <a:r>
              <a:rPr lang="en-US" b="0" dirty="0" smtClean="0"/>
              <a:t>trainings (incl. 3 sessions for the industry)</a:t>
            </a:r>
          </a:p>
          <a:p>
            <a:pPr lvl="1"/>
            <a:endParaRPr lang="en-US" b="0" dirty="0" smtClean="0"/>
          </a:p>
          <a:p>
            <a:pPr lvl="1"/>
            <a:r>
              <a:rPr lang="en-US" b="0" dirty="0" smtClean="0"/>
              <a:t>support </a:t>
            </a:r>
            <a:r>
              <a:rPr lang="en-US" b="0" dirty="0"/>
              <a:t>of </a:t>
            </a:r>
            <a:r>
              <a:rPr lang="en-US" b="0" dirty="0" smtClean="0"/>
              <a:t>&gt;20 </a:t>
            </a:r>
            <a:r>
              <a:rPr lang="en-US" b="0" dirty="0"/>
              <a:t>training actions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Creation </a:t>
            </a:r>
            <a:r>
              <a:rPr lang="en-US" dirty="0"/>
              <a:t>of the French Imaging Network of Young </a:t>
            </a:r>
            <a:r>
              <a:rPr lang="en-US" dirty="0" smtClean="0"/>
              <a:t>Scientists –  FINYS</a:t>
            </a:r>
          </a:p>
        </p:txBody>
      </p:sp>
      <p:pic>
        <p:nvPicPr>
          <p:cNvPr id="9" name="Image 8" descr="logo-FINY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63" y="5604908"/>
            <a:ext cx="1154257" cy="5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19061</TotalTime>
  <Words>1317</Words>
  <Application>Microsoft Office PowerPoint</Application>
  <PresentationFormat>Affichage à l'écran (4:3)</PresentationFormat>
  <Paragraphs>329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Thème Office</vt:lpstr>
      <vt:lpstr>France Life Imaging</vt:lpstr>
      <vt:lpstr>An organisation centered on core facilities, hubs for biomedical imaging research</vt:lpstr>
      <vt:lpstr>A consistent fleet of preclinical and clinical equipment</vt:lpstr>
      <vt:lpstr>FLI-IAM, a network dedicated to information analysis and management</vt:lpstr>
      <vt:lpstr>The key themes of the field  comprehensively covered</vt:lpstr>
      <vt:lpstr>The key themes of the field  comprehensively covered</vt:lpstr>
      <vt:lpstr>The key themes of the field  comprehensively covered</vt:lpstr>
      <vt:lpstr>The key themes of the field  comprehensively covered</vt:lpstr>
      <vt:lpstr>An ambitious training initiative harnessing the network expertise</vt:lpstr>
      <vt:lpstr>Many events to enliven the community and strengthen the network</vt:lpstr>
      <vt:lpstr>A deep involvement in clinical and translational research</vt:lpstr>
      <vt:lpstr>A strong expertise on specific therapeutic areas</vt:lpstr>
      <vt:lpstr>A strong expertise on specific therapeutic areas</vt:lpstr>
      <vt:lpstr>A strong expertise on specific therapeutic areas</vt:lpstr>
      <vt:lpstr>An easy access to the French resources and expertise of the biomedical imaging field</vt:lpstr>
      <vt:lpstr>An expert contact point for collaborative research</vt:lpstr>
      <vt:lpstr>A tailor-made training offer</vt:lpstr>
      <vt:lpstr>Significant FLI case-studies</vt:lpstr>
      <vt:lpstr>Showcase project: IMABio3 study</vt:lpstr>
      <vt:lpstr>Thank you for your attention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WILTZ</dc:creator>
  <cp:lastModifiedBy>WILTZ Pierre</cp:lastModifiedBy>
  <cp:revision>636</cp:revision>
  <cp:lastPrinted>2015-03-16T15:48:18Z</cp:lastPrinted>
  <dcterms:created xsi:type="dcterms:W3CDTF">2014-08-25T14:18:52Z</dcterms:created>
  <dcterms:modified xsi:type="dcterms:W3CDTF">2016-08-12T14:52:16Z</dcterms:modified>
</cp:coreProperties>
</file>