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96" r:id="rId2"/>
    <p:sldId id="347" r:id="rId3"/>
    <p:sldId id="388" r:id="rId4"/>
    <p:sldId id="320" r:id="rId5"/>
    <p:sldId id="402" r:id="rId6"/>
    <p:sldId id="403" r:id="rId7"/>
    <p:sldId id="404" r:id="rId8"/>
    <p:sldId id="405" r:id="rId9"/>
    <p:sldId id="331" r:id="rId10"/>
    <p:sldId id="346" r:id="rId11"/>
    <p:sldId id="336" r:id="rId12"/>
    <p:sldId id="338" r:id="rId13"/>
    <p:sldId id="354" r:id="rId14"/>
    <p:sldId id="353" r:id="rId15"/>
    <p:sldId id="355" r:id="rId16"/>
    <p:sldId id="345" r:id="rId17"/>
    <p:sldId id="401" r:id="rId18"/>
    <p:sldId id="386" r:id="rId19"/>
    <p:sldId id="340" r:id="rId20"/>
    <p:sldId id="375" r:id="rId21"/>
    <p:sldId id="376" r:id="rId22"/>
    <p:sldId id="357" r:id="rId2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A3BD"/>
    <a:srgbClr val="237B91"/>
    <a:srgbClr val="FA8B3A"/>
    <a:srgbClr val="B6DF59"/>
    <a:srgbClr val="6ACBCE"/>
    <a:srgbClr val="F7587F"/>
    <a:srgbClr val="FFC651"/>
    <a:srgbClr val="169FBA"/>
    <a:srgbClr val="F7F7F7"/>
    <a:srgbClr val="008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841" autoAdjust="0"/>
  </p:normalViewPr>
  <p:slideViewPr>
    <p:cSldViewPr>
      <p:cViewPr varScale="1">
        <p:scale>
          <a:sx n="88" d="100"/>
          <a:sy n="88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6306"/>
    </p:cViewPr>
  </p:sorterViewPr>
  <p:notesViewPr>
    <p:cSldViewPr>
      <p:cViewPr varScale="1">
        <p:scale>
          <a:sx n="48" d="100"/>
          <a:sy n="48" d="100"/>
        </p:scale>
        <p:origin x="-2412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PW247427\Desktop\FLI\Equipements\20160503%20Equipements%20FLI%20PW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PW247427\Desktop\FLI\Equipements\20160503%20Equipements%20FLI%20PW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PW247427\Desktop\FLI\Equipements\20160503%20Equipements%20FLI%20P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20A3BD"/>
                </a:solidFill>
                <a:latin typeface="+mn-lt"/>
                <a:ea typeface="+mn-ea"/>
                <a:cs typeface="+mn-cs"/>
              </a:defRPr>
            </a:pPr>
            <a:r>
              <a:rPr lang="fr-FR" sz="1600" dirty="0">
                <a:solidFill>
                  <a:srgbClr val="20A3BD"/>
                </a:solidFill>
              </a:rPr>
              <a:t>Equipements du réseau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20A3BD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stats!$J$1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169FBA"/>
            </a:solidFill>
            <a:ln>
              <a:noFill/>
            </a:ln>
            <a:effectLst/>
          </c:spPr>
          <c:invertIfNegative val="0"/>
          <c:cat>
            <c:strRef>
              <c:f>stats!$B$14:$B$21</c:f>
              <c:strCache>
                <c:ptCount val="8"/>
                <c:pt idx="0">
                  <c:v>IRM</c:v>
                </c:pt>
                <c:pt idx="1">
                  <c:v>Optique</c:v>
                </c:pt>
                <c:pt idx="2">
                  <c:v>Nucléaire</c:v>
                </c:pt>
                <c:pt idx="3">
                  <c:v>US</c:v>
                </c:pt>
                <c:pt idx="4">
                  <c:v>MEG/EEG</c:v>
                </c:pt>
                <c:pt idx="5">
                  <c:v>RX</c:v>
                </c:pt>
                <c:pt idx="6">
                  <c:v>Multimodal</c:v>
                </c:pt>
                <c:pt idx="7">
                  <c:v>Autre</c:v>
                </c:pt>
              </c:strCache>
            </c:strRef>
          </c:cat>
          <c:val>
            <c:numRef>
              <c:f>stats!$J$14:$J$21</c:f>
              <c:numCache>
                <c:formatCode>General</c:formatCode>
                <c:ptCount val="8"/>
                <c:pt idx="0">
                  <c:v>49</c:v>
                </c:pt>
                <c:pt idx="1">
                  <c:v>30</c:v>
                </c:pt>
                <c:pt idx="2">
                  <c:v>25</c:v>
                </c:pt>
                <c:pt idx="3">
                  <c:v>15</c:v>
                </c:pt>
                <c:pt idx="4">
                  <c:v>12</c:v>
                </c:pt>
                <c:pt idx="5">
                  <c:v>11</c:v>
                </c:pt>
                <c:pt idx="6">
                  <c:v>14</c:v>
                </c:pt>
                <c:pt idx="7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2054584"/>
        <c:axId val="232054976"/>
      </c:barChart>
      <c:catAx>
        <c:axId val="23205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2054976"/>
        <c:crosses val="autoZero"/>
        <c:auto val="1"/>
        <c:lblAlgn val="ctr"/>
        <c:lblOffset val="100"/>
        <c:noMultiLvlLbl val="0"/>
      </c:catAx>
      <c:valAx>
        <c:axId val="23205497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2054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stats!$J$1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stats!$B$28:$B$35</c:f>
              <c:strCache>
                <c:ptCount val="8"/>
                <c:pt idx="0">
                  <c:v>IRM</c:v>
                </c:pt>
                <c:pt idx="1">
                  <c:v>Optique</c:v>
                </c:pt>
                <c:pt idx="2">
                  <c:v>Nucléaire</c:v>
                </c:pt>
                <c:pt idx="3">
                  <c:v>US</c:v>
                </c:pt>
                <c:pt idx="4">
                  <c:v>MEG/EEG</c:v>
                </c:pt>
                <c:pt idx="5">
                  <c:v>RX</c:v>
                </c:pt>
                <c:pt idx="6">
                  <c:v>Multimodal</c:v>
                </c:pt>
                <c:pt idx="7">
                  <c:v>Autre</c:v>
                </c:pt>
              </c:strCache>
            </c:strRef>
          </c:cat>
          <c:val>
            <c:numRef>
              <c:f>stats!$J$28:$J$35</c:f>
              <c:numCache>
                <c:formatCode>General</c:formatCode>
                <c:ptCount val="8"/>
                <c:pt idx="0">
                  <c:v>34</c:v>
                </c:pt>
                <c:pt idx="1">
                  <c:v>26</c:v>
                </c:pt>
                <c:pt idx="2">
                  <c:v>16</c:v>
                </c:pt>
                <c:pt idx="3">
                  <c:v>10</c:v>
                </c:pt>
                <c:pt idx="4">
                  <c:v>1</c:v>
                </c:pt>
                <c:pt idx="5">
                  <c:v>7</c:v>
                </c:pt>
                <c:pt idx="6">
                  <c:v>9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stats!$J$1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stats!$B$42:$B$49</c:f>
              <c:strCache>
                <c:ptCount val="8"/>
                <c:pt idx="0">
                  <c:v>IRM</c:v>
                </c:pt>
                <c:pt idx="1">
                  <c:v>Optique</c:v>
                </c:pt>
                <c:pt idx="2">
                  <c:v>Nucléaire</c:v>
                </c:pt>
                <c:pt idx="3">
                  <c:v>US</c:v>
                </c:pt>
                <c:pt idx="4">
                  <c:v>MEG/EEG</c:v>
                </c:pt>
                <c:pt idx="5">
                  <c:v>RX</c:v>
                </c:pt>
                <c:pt idx="6">
                  <c:v>Multimodal</c:v>
                </c:pt>
                <c:pt idx="7">
                  <c:v>Autre</c:v>
                </c:pt>
              </c:strCache>
            </c:strRef>
          </c:cat>
          <c:val>
            <c:numRef>
              <c:f>stats!$J$42:$J$49</c:f>
              <c:numCache>
                <c:formatCode>General</c:formatCode>
                <c:ptCount val="8"/>
                <c:pt idx="0">
                  <c:v>15</c:v>
                </c:pt>
                <c:pt idx="1">
                  <c:v>4</c:v>
                </c:pt>
                <c:pt idx="2">
                  <c:v>9</c:v>
                </c:pt>
                <c:pt idx="3">
                  <c:v>5</c:v>
                </c:pt>
                <c:pt idx="4">
                  <c:v>11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CC957-B076-4FAB-90F5-3D2F3D3847E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4FBF2A4-B0B7-4D65-BDFC-0F5B393BC166}">
      <dgm:prSet phldrT="[Texte]" custT="1"/>
      <dgm:spPr>
        <a:noFill/>
        <a:ln>
          <a:solidFill>
            <a:srgbClr val="6F1945"/>
          </a:solidFill>
        </a:ln>
      </dgm:spPr>
      <dgm:t>
        <a:bodyPr/>
        <a:lstStyle/>
        <a:p>
          <a:r>
            <a:rPr lang="fr-FR" sz="1400" b="0" dirty="0" smtClean="0">
              <a:solidFill>
                <a:srgbClr val="169FBA"/>
              </a:solidFill>
            </a:rPr>
            <a:t>Recherche  clinique nécessitant de l’imagerie standard </a:t>
          </a:r>
          <a:endParaRPr lang="fr-FR" sz="1400" b="0" dirty="0">
            <a:solidFill>
              <a:srgbClr val="169FBA"/>
            </a:solidFill>
          </a:endParaRPr>
        </a:p>
      </dgm:t>
    </dgm:pt>
    <dgm:pt modelId="{B3B03B51-1F2A-4E5B-9494-F4F8022E32B4}" type="parTrans" cxnId="{68A3AA9F-1251-4802-A0B1-BD050B2B6D00}">
      <dgm:prSet/>
      <dgm:spPr/>
      <dgm:t>
        <a:bodyPr/>
        <a:lstStyle/>
        <a:p>
          <a:endParaRPr lang="fr-FR"/>
        </a:p>
      </dgm:t>
    </dgm:pt>
    <dgm:pt modelId="{932B24A9-A5D0-4FA6-A999-A547144482B0}" type="sibTrans" cxnId="{68A3AA9F-1251-4802-A0B1-BD050B2B6D00}">
      <dgm:prSet/>
      <dgm:spPr/>
      <dgm:t>
        <a:bodyPr/>
        <a:lstStyle/>
        <a:p>
          <a:endParaRPr lang="fr-FR"/>
        </a:p>
      </dgm:t>
    </dgm:pt>
    <dgm:pt modelId="{6AB85695-AF3E-44ED-A462-82B343E4BBD4}">
      <dgm:prSet phldrT="[Texte]" custT="1"/>
      <dgm:spPr>
        <a:noFill/>
        <a:ln>
          <a:solidFill>
            <a:srgbClr val="6F1945"/>
          </a:solidFill>
        </a:ln>
      </dgm:spPr>
      <dgm:t>
        <a:bodyPr/>
        <a:lstStyle/>
        <a:p>
          <a:r>
            <a:rPr lang="fr-FR" sz="1400" b="0" dirty="0" smtClean="0">
              <a:solidFill>
                <a:srgbClr val="169FBA"/>
              </a:solidFill>
            </a:rPr>
            <a:t>Recherche  clinique nécessitant de l’imagerie avancée </a:t>
          </a:r>
          <a:endParaRPr lang="fr-FR" sz="1400" b="0" dirty="0">
            <a:solidFill>
              <a:srgbClr val="169FBA"/>
            </a:solidFill>
          </a:endParaRPr>
        </a:p>
      </dgm:t>
    </dgm:pt>
    <dgm:pt modelId="{C21E6EC3-CE6A-4732-9E47-9AEA82E77586}" type="parTrans" cxnId="{ECC120F2-1816-48C7-A3EF-29B49DE3001D}">
      <dgm:prSet/>
      <dgm:spPr/>
      <dgm:t>
        <a:bodyPr/>
        <a:lstStyle/>
        <a:p>
          <a:endParaRPr lang="fr-FR"/>
        </a:p>
      </dgm:t>
    </dgm:pt>
    <dgm:pt modelId="{41DD7279-8DF1-4C23-AE9B-0AD3BC9EA980}" type="sibTrans" cxnId="{ECC120F2-1816-48C7-A3EF-29B49DE3001D}">
      <dgm:prSet/>
      <dgm:spPr/>
      <dgm:t>
        <a:bodyPr/>
        <a:lstStyle/>
        <a:p>
          <a:endParaRPr lang="fr-FR"/>
        </a:p>
      </dgm:t>
    </dgm:pt>
    <dgm:pt modelId="{6A5C5C5D-6036-4553-89F5-E3E98C3140C7}">
      <dgm:prSet phldrT="[Texte]" custT="1"/>
      <dgm:spPr>
        <a:noFill/>
        <a:ln>
          <a:solidFill>
            <a:srgbClr val="6F1945"/>
          </a:solidFill>
        </a:ln>
      </dgm:spPr>
      <dgm:t>
        <a:bodyPr/>
        <a:lstStyle/>
        <a:p>
          <a:r>
            <a:rPr lang="fr-FR" sz="1400" b="0" dirty="0" smtClean="0">
              <a:solidFill>
                <a:srgbClr val="169FBA"/>
              </a:solidFill>
            </a:rPr>
            <a:t>Recherche méthodologique en imagerie</a:t>
          </a:r>
          <a:endParaRPr lang="fr-FR" sz="1400" b="0" dirty="0">
            <a:solidFill>
              <a:srgbClr val="169FBA"/>
            </a:solidFill>
          </a:endParaRPr>
        </a:p>
      </dgm:t>
    </dgm:pt>
    <dgm:pt modelId="{D065428C-F722-4FD5-93FE-984B5CAE5C29}" type="parTrans" cxnId="{3601A9DD-C16F-460A-91CA-28FCA9CA20E3}">
      <dgm:prSet/>
      <dgm:spPr/>
      <dgm:t>
        <a:bodyPr/>
        <a:lstStyle/>
        <a:p>
          <a:endParaRPr lang="fr-FR"/>
        </a:p>
      </dgm:t>
    </dgm:pt>
    <dgm:pt modelId="{7897C93F-3390-4F28-B7F3-255C3EA79D03}" type="sibTrans" cxnId="{3601A9DD-C16F-460A-91CA-28FCA9CA20E3}">
      <dgm:prSet/>
      <dgm:spPr/>
      <dgm:t>
        <a:bodyPr/>
        <a:lstStyle/>
        <a:p>
          <a:endParaRPr lang="fr-FR"/>
        </a:p>
      </dgm:t>
    </dgm:pt>
    <dgm:pt modelId="{9E239FA0-D3E8-4596-B675-9DCE6E872A46}">
      <dgm:prSet phldrT="[Texte]" custT="1"/>
      <dgm:spPr>
        <a:noFill/>
        <a:ln>
          <a:solidFill>
            <a:srgbClr val="6F1945"/>
          </a:solidFill>
        </a:ln>
      </dgm:spPr>
      <dgm:t>
        <a:bodyPr/>
        <a:lstStyle/>
        <a:p>
          <a:r>
            <a:rPr lang="fr-FR" sz="1400" b="0" dirty="0" smtClean="0">
              <a:solidFill>
                <a:srgbClr val="169FBA"/>
              </a:solidFill>
            </a:rPr>
            <a:t>Recherche préclinique en imagerie</a:t>
          </a:r>
          <a:endParaRPr lang="fr-FR" sz="1400" b="0" dirty="0">
            <a:solidFill>
              <a:srgbClr val="169FBA"/>
            </a:solidFill>
          </a:endParaRPr>
        </a:p>
      </dgm:t>
    </dgm:pt>
    <dgm:pt modelId="{F4B93829-F37D-41AD-876E-3C7A0AC733F1}" type="parTrans" cxnId="{043D366D-0A8A-4FC9-ADD4-662B2D0FC155}">
      <dgm:prSet/>
      <dgm:spPr/>
      <dgm:t>
        <a:bodyPr/>
        <a:lstStyle/>
        <a:p>
          <a:endParaRPr lang="fr-FR"/>
        </a:p>
      </dgm:t>
    </dgm:pt>
    <dgm:pt modelId="{C53F6111-2446-44D8-9C84-02A9028BF357}" type="sibTrans" cxnId="{043D366D-0A8A-4FC9-ADD4-662B2D0FC155}">
      <dgm:prSet/>
      <dgm:spPr/>
      <dgm:t>
        <a:bodyPr/>
        <a:lstStyle/>
        <a:p>
          <a:endParaRPr lang="fr-FR"/>
        </a:p>
      </dgm:t>
    </dgm:pt>
    <dgm:pt modelId="{6AD1A865-905A-4682-A9FB-0F6ACF52EBC8}" type="pres">
      <dgm:prSet presAssocID="{115CC957-B076-4FAB-90F5-3D2F3D3847E4}" presName="linearFlow" presStyleCnt="0">
        <dgm:presLayoutVars>
          <dgm:resizeHandles val="exact"/>
        </dgm:presLayoutVars>
      </dgm:prSet>
      <dgm:spPr/>
    </dgm:pt>
    <dgm:pt modelId="{6A1E97DA-BFA9-4FFD-BA23-A26D6A4D7B53}" type="pres">
      <dgm:prSet presAssocID="{6A5C5C5D-6036-4553-89F5-E3E98C3140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45ED8A-2975-4BD5-A6A9-18B8CB8C2EA9}" type="pres">
      <dgm:prSet presAssocID="{7897C93F-3390-4F28-B7F3-255C3EA79D03}" presName="sibTrans" presStyleLbl="sibTrans2D1" presStyleIdx="0" presStyleCnt="3"/>
      <dgm:spPr/>
      <dgm:t>
        <a:bodyPr/>
        <a:lstStyle/>
        <a:p>
          <a:endParaRPr lang="fr-FR"/>
        </a:p>
      </dgm:t>
    </dgm:pt>
    <dgm:pt modelId="{A4A1BCC1-F66B-4234-B84F-DB903B418580}" type="pres">
      <dgm:prSet presAssocID="{7897C93F-3390-4F28-B7F3-255C3EA79D03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B8A784DF-EFAB-461C-B82B-AFB28EA38C49}" type="pres">
      <dgm:prSet presAssocID="{9E239FA0-D3E8-4596-B675-9DCE6E872A4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972DB4-B1F4-489E-A68E-27380ABDBCD6}" type="pres">
      <dgm:prSet presAssocID="{C53F6111-2446-44D8-9C84-02A9028BF357}" presName="sibTrans" presStyleLbl="sibTrans2D1" presStyleIdx="1" presStyleCnt="3"/>
      <dgm:spPr/>
      <dgm:t>
        <a:bodyPr/>
        <a:lstStyle/>
        <a:p>
          <a:endParaRPr lang="fr-FR"/>
        </a:p>
      </dgm:t>
    </dgm:pt>
    <dgm:pt modelId="{E85096B4-3F76-4285-B02A-1ADC30061E13}" type="pres">
      <dgm:prSet presAssocID="{C53F6111-2446-44D8-9C84-02A9028BF357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940E69A8-6245-4216-A362-9D006277D8E6}" type="pres">
      <dgm:prSet presAssocID="{6AB85695-AF3E-44ED-A462-82B343E4BBD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FD35EB-1EC1-4C12-9673-460ED2F0978B}" type="pres">
      <dgm:prSet presAssocID="{41DD7279-8DF1-4C23-AE9B-0AD3BC9EA980}" presName="sibTrans" presStyleLbl="sibTrans2D1" presStyleIdx="2" presStyleCnt="3"/>
      <dgm:spPr/>
      <dgm:t>
        <a:bodyPr/>
        <a:lstStyle/>
        <a:p>
          <a:endParaRPr lang="fr-FR"/>
        </a:p>
      </dgm:t>
    </dgm:pt>
    <dgm:pt modelId="{BE8ABC19-8DDD-4405-AD8C-658B68E4B00E}" type="pres">
      <dgm:prSet presAssocID="{41DD7279-8DF1-4C23-AE9B-0AD3BC9EA980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05A5DEF7-B9F2-4E36-B455-85183820229F}" type="pres">
      <dgm:prSet presAssocID="{64FBF2A4-B0B7-4D65-BDFC-0F5B393BC16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A4D5EF9-81CD-4958-9EBE-09D36A15592E}" type="presOf" srcId="{41DD7279-8DF1-4C23-AE9B-0AD3BC9EA980}" destId="{40FD35EB-1EC1-4C12-9673-460ED2F0978B}" srcOrd="0" destOrd="0" presId="urn:microsoft.com/office/officeart/2005/8/layout/process2"/>
    <dgm:cxn modelId="{D4CF0CA6-338F-4F7D-9F57-14AE907D77C5}" type="presOf" srcId="{64FBF2A4-B0B7-4D65-BDFC-0F5B393BC166}" destId="{05A5DEF7-B9F2-4E36-B455-85183820229F}" srcOrd="0" destOrd="0" presId="urn:microsoft.com/office/officeart/2005/8/layout/process2"/>
    <dgm:cxn modelId="{9CD92549-61A2-4159-8F51-FCB529D75556}" type="presOf" srcId="{6A5C5C5D-6036-4553-89F5-E3E98C3140C7}" destId="{6A1E97DA-BFA9-4FFD-BA23-A26D6A4D7B53}" srcOrd="0" destOrd="0" presId="urn:microsoft.com/office/officeart/2005/8/layout/process2"/>
    <dgm:cxn modelId="{ECC120F2-1816-48C7-A3EF-29B49DE3001D}" srcId="{115CC957-B076-4FAB-90F5-3D2F3D3847E4}" destId="{6AB85695-AF3E-44ED-A462-82B343E4BBD4}" srcOrd="2" destOrd="0" parTransId="{C21E6EC3-CE6A-4732-9E47-9AEA82E77586}" sibTransId="{41DD7279-8DF1-4C23-AE9B-0AD3BC9EA980}"/>
    <dgm:cxn modelId="{55C01F1D-A90E-4DFA-BE9C-6414AE50A717}" type="presOf" srcId="{7897C93F-3390-4F28-B7F3-255C3EA79D03}" destId="{A4A1BCC1-F66B-4234-B84F-DB903B418580}" srcOrd="1" destOrd="0" presId="urn:microsoft.com/office/officeart/2005/8/layout/process2"/>
    <dgm:cxn modelId="{3601A9DD-C16F-460A-91CA-28FCA9CA20E3}" srcId="{115CC957-B076-4FAB-90F5-3D2F3D3847E4}" destId="{6A5C5C5D-6036-4553-89F5-E3E98C3140C7}" srcOrd="0" destOrd="0" parTransId="{D065428C-F722-4FD5-93FE-984B5CAE5C29}" sibTransId="{7897C93F-3390-4F28-B7F3-255C3EA79D03}"/>
    <dgm:cxn modelId="{FFCAC6B5-20AB-4482-B529-A0644786C8D0}" type="presOf" srcId="{6AB85695-AF3E-44ED-A462-82B343E4BBD4}" destId="{940E69A8-6245-4216-A362-9D006277D8E6}" srcOrd="0" destOrd="0" presId="urn:microsoft.com/office/officeart/2005/8/layout/process2"/>
    <dgm:cxn modelId="{D074DF24-CF93-4F69-A678-BDC8944D1D6C}" type="presOf" srcId="{C53F6111-2446-44D8-9C84-02A9028BF357}" destId="{E85096B4-3F76-4285-B02A-1ADC30061E13}" srcOrd="1" destOrd="0" presId="urn:microsoft.com/office/officeart/2005/8/layout/process2"/>
    <dgm:cxn modelId="{E1D85EF6-77BF-45F8-8839-9378C280EB03}" type="presOf" srcId="{7897C93F-3390-4F28-B7F3-255C3EA79D03}" destId="{C245ED8A-2975-4BD5-A6A9-18B8CB8C2EA9}" srcOrd="0" destOrd="0" presId="urn:microsoft.com/office/officeart/2005/8/layout/process2"/>
    <dgm:cxn modelId="{CDAA2547-068F-491D-A5F9-67F7F733A7B0}" type="presOf" srcId="{9E239FA0-D3E8-4596-B675-9DCE6E872A46}" destId="{B8A784DF-EFAB-461C-B82B-AFB28EA38C49}" srcOrd="0" destOrd="0" presId="urn:microsoft.com/office/officeart/2005/8/layout/process2"/>
    <dgm:cxn modelId="{68A3AA9F-1251-4802-A0B1-BD050B2B6D00}" srcId="{115CC957-B076-4FAB-90F5-3D2F3D3847E4}" destId="{64FBF2A4-B0B7-4D65-BDFC-0F5B393BC166}" srcOrd="3" destOrd="0" parTransId="{B3B03B51-1F2A-4E5B-9494-F4F8022E32B4}" sibTransId="{932B24A9-A5D0-4FA6-A999-A547144482B0}"/>
    <dgm:cxn modelId="{55A660C2-9277-4F6F-A065-6E8807A19ADA}" type="presOf" srcId="{C53F6111-2446-44D8-9C84-02A9028BF357}" destId="{A1972DB4-B1F4-489E-A68E-27380ABDBCD6}" srcOrd="0" destOrd="0" presId="urn:microsoft.com/office/officeart/2005/8/layout/process2"/>
    <dgm:cxn modelId="{E299DDA4-45C2-4412-A9B8-AD97008C08D9}" type="presOf" srcId="{41DD7279-8DF1-4C23-AE9B-0AD3BC9EA980}" destId="{BE8ABC19-8DDD-4405-AD8C-658B68E4B00E}" srcOrd="1" destOrd="0" presId="urn:microsoft.com/office/officeart/2005/8/layout/process2"/>
    <dgm:cxn modelId="{535D523A-44BC-41C4-8152-1796A23D8B58}" type="presOf" srcId="{115CC957-B076-4FAB-90F5-3D2F3D3847E4}" destId="{6AD1A865-905A-4682-A9FB-0F6ACF52EBC8}" srcOrd="0" destOrd="0" presId="urn:microsoft.com/office/officeart/2005/8/layout/process2"/>
    <dgm:cxn modelId="{043D366D-0A8A-4FC9-ADD4-662B2D0FC155}" srcId="{115CC957-B076-4FAB-90F5-3D2F3D3847E4}" destId="{9E239FA0-D3E8-4596-B675-9DCE6E872A46}" srcOrd="1" destOrd="0" parTransId="{F4B93829-F37D-41AD-876E-3C7A0AC733F1}" sibTransId="{C53F6111-2446-44D8-9C84-02A9028BF357}"/>
    <dgm:cxn modelId="{F6DFC38A-EE0D-46FF-A53D-ECCD70CEA5E8}" type="presParOf" srcId="{6AD1A865-905A-4682-A9FB-0F6ACF52EBC8}" destId="{6A1E97DA-BFA9-4FFD-BA23-A26D6A4D7B53}" srcOrd="0" destOrd="0" presId="urn:microsoft.com/office/officeart/2005/8/layout/process2"/>
    <dgm:cxn modelId="{7F301F6E-E78F-4F78-BA72-9962B8EC7964}" type="presParOf" srcId="{6AD1A865-905A-4682-A9FB-0F6ACF52EBC8}" destId="{C245ED8A-2975-4BD5-A6A9-18B8CB8C2EA9}" srcOrd="1" destOrd="0" presId="urn:microsoft.com/office/officeart/2005/8/layout/process2"/>
    <dgm:cxn modelId="{5DFD0955-B9E8-4103-9396-DF4A1C80ADED}" type="presParOf" srcId="{C245ED8A-2975-4BD5-A6A9-18B8CB8C2EA9}" destId="{A4A1BCC1-F66B-4234-B84F-DB903B418580}" srcOrd="0" destOrd="0" presId="urn:microsoft.com/office/officeart/2005/8/layout/process2"/>
    <dgm:cxn modelId="{DC7DB994-4FA1-4614-A11A-8A65E306AE76}" type="presParOf" srcId="{6AD1A865-905A-4682-A9FB-0F6ACF52EBC8}" destId="{B8A784DF-EFAB-461C-B82B-AFB28EA38C49}" srcOrd="2" destOrd="0" presId="urn:microsoft.com/office/officeart/2005/8/layout/process2"/>
    <dgm:cxn modelId="{D617F24E-4C77-48B5-A2C7-03474A59D97A}" type="presParOf" srcId="{6AD1A865-905A-4682-A9FB-0F6ACF52EBC8}" destId="{A1972DB4-B1F4-489E-A68E-27380ABDBCD6}" srcOrd="3" destOrd="0" presId="urn:microsoft.com/office/officeart/2005/8/layout/process2"/>
    <dgm:cxn modelId="{3D2A9078-9546-48B8-9905-298D8FA68681}" type="presParOf" srcId="{A1972DB4-B1F4-489E-A68E-27380ABDBCD6}" destId="{E85096B4-3F76-4285-B02A-1ADC30061E13}" srcOrd="0" destOrd="0" presId="urn:microsoft.com/office/officeart/2005/8/layout/process2"/>
    <dgm:cxn modelId="{3E9C120C-E4EC-43C8-8582-B96A972EF1C5}" type="presParOf" srcId="{6AD1A865-905A-4682-A9FB-0F6ACF52EBC8}" destId="{940E69A8-6245-4216-A362-9D006277D8E6}" srcOrd="4" destOrd="0" presId="urn:microsoft.com/office/officeart/2005/8/layout/process2"/>
    <dgm:cxn modelId="{6079BD5F-8083-4B44-82F8-BE490FAD0E90}" type="presParOf" srcId="{6AD1A865-905A-4682-A9FB-0F6ACF52EBC8}" destId="{40FD35EB-1EC1-4C12-9673-460ED2F0978B}" srcOrd="5" destOrd="0" presId="urn:microsoft.com/office/officeart/2005/8/layout/process2"/>
    <dgm:cxn modelId="{8DD2E607-6681-4FC9-BBF0-3494B0EDF6B4}" type="presParOf" srcId="{40FD35EB-1EC1-4C12-9673-460ED2F0978B}" destId="{BE8ABC19-8DDD-4405-AD8C-658B68E4B00E}" srcOrd="0" destOrd="0" presId="urn:microsoft.com/office/officeart/2005/8/layout/process2"/>
    <dgm:cxn modelId="{987EA325-184D-4994-90DD-9F441E2C5AAA}" type="presParOf" srcId="{6AD1A865-905A-4682-A9FB-0F6ACF52EBC8}" destId="{05A5DEF7-B9F2-4E36-B455-85183820229F}" srcOrd="6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E97DA-BFA9-4FFD-BA23-A26D6A4D7B53}">
      <dsp:nvSpPr>
        <dsp:cNvPr id="0" name=""/>
        <dsp:cNvSpPr/>
      </dsp:nvSpPr>
      <dsp:spPr>
        <a:xfrm>
          <a:off x="41436" y="1717"/>
          <a:ext cx="2407647" cy="63897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6F19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>
              <a:solidFill>
                <a:srgbClr val="169FBA"/>
              </a:solidFill>
            </a:rPr>
            <a:t>Recherche méthodologique en imagerie</a:t>
          </a:r>
          <a:endParaRPr lang="fr-FR" sz="1400" b="0" kern="1200" dirty="0">
            <a:solidFill>
              <a:srgbClr val="169FBA"/>
            </a:solidFill>
          </a:endParaRPr>
        </a:p>
      </dsp:txBody>
      <dsp:txXfrm>
        <a:off x="60151" y="20432"/>
        <a:ext cx="2370217" cy="601547"/>
      </dsp:txXfrm>
    </dsp:sp>
    <dsp:sp modelId="{C245ED8A-2975-4BD5-A6A9-18B8CB8C2EA9}">
      <dsp:nvSpPr>
        <dsp:cNvPr id="0" name=""/>
        <dsp:cNvSpPr/>
      </dsp:nvSpPr>
      <dsp:spPr>
        <a:xfrm rot="5400000">
          <a:off x="1125451" y="656669"/>
          <a:ext cx="239616" cy="287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-5400000">
        <a:off x="1158998" y="680631"/>
        <a:ext cx="172523" cy="167731"/>
      </dsp:txXfrm>
    </dsp:sp>
    <dsp:sp modelId="{B8A784DF-EFAB-461C-B82B-AFB28EA38C49}">
      <dsp:nvSpPr>
        <dsp:cNvPr id="0" name=""/>
        <dsp:cNvSpPr/>
      </dsp:nvSpPr>
      <dsp:spPr>
        <a:xfrm>
          <a:off x="41436" y="960184"/>
          <a:ext cx="2407647" cy="63897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6F19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>
              <a:solidFill>
                <a:srgbClr val="169FBA"/>
              </a:solidFill>
            </a:rPr>
            <a:t>Recherche préclinique en imagerie</a:t>
          </a:r>
          <a:endParaRPr lang="fr-FR" sz="1400" b="0" kern="1200" dirty="0">
            <a:solidFill>
              <a:srgbClr val="169FBA"/>
            </a:solidFill>
          </a:endParaRPr>
        </a:p>
      </dsp:txBody>
      <dsp:txXfrm>
        <a:off x="60151" y="978899"/>
        <a:ext cx="2370217" cy="601547"/>
      </dsp:txXfrm>
    </dsp:sp>
    <dsp:sp modelId="{A1972DB4-B1F4-489E-A68E-27380ABDBCD6}">
      <dsp:nvSpPr>
        <dsp:cNvPr id="0" name=""/>
        <dsp:cNvSpPr/>
      </dsp:nvSpPr>
      <dsp:spPr>
        <a:xfrm rot="5400000">
          <a:off x="1125451" y="1615136"/>
          <a:ext cx="239616" cy="287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-5400000">
        <a:off x="1158998" y="1639098"/>
        <a:ext cx="172523" cy="167731"/>
      </dsp:txXfrm>
    </dsp:sp>
    <dsp:sp modelId="{940E69A8-6245-4216-A362-9D006277D8E6}">
      <dsp:nvSpPr>
        <dsp:cNvPr id="0" name=""/>
        <dsp:cNvSpPr/>
      </dsp:nvSpPr>
      <dsp:spPr>
        <a:xfrm>
          <a:off x="41436" y="1918650"/>
          <a:ext cx="2407647" cy="63897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6F19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>
              <a:solidFill>
                <a:srgbClr val="169FBA"/>
              </a:solidFill>
            </a:rPr>
            <a:t>Recherche  clinique nécessitant de l’imagerie avancée </a:t>
          </a:r>
          <a:endParaRPr lang="fr-FR" sz="1400" b="0" kern="1200" dirty="0">
            <a:solidFill>
              <a:srgbClr val="169FBA"/>
            </a:solidFill>
          </a:endParaRPr>
        </a:p>
      </dsp:txBody>
      <dsp:txXfrm>
        <a:off x="60151" y="1937365"/>
        <a:ext cx="2370217" cy="601547"/>
      </dsp:txXfrm>
    </dsp:sp>
    <dsp:sp modelId="{40FD35EB-1EC1-4C12-9673-460ED2F0978B}">
      <dsp:nvSpPr>
        <dsp:cNvPr id="0" name=""/>
        <dsp:cNvSpPr/>
      </dsp:nvSpPr>
      <dsp:spPr>
        <a:xfrm rot="5400000">
          <a:off x="1125451" y="2573602"/>
          <a:ext cx="239616" cy="287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-5400000">
        <a:off x="1158998" y="2597564"/>
        <a:ext cx="172523" cy="167731"/>
      </dsp:txXfrm>
    </dsp:sp>
    <dsp:sp modelId="{05A5DEF7-B9F2-4E36-B455-85183820229F}">
      <dsp:nvSpPr>
        <dsp:cNvPr id="0" name=""/>
        <dsp:cNvSpPr/>
      </dsp:nvSpPr>
      <dsp:spPr>
        <a:xfrm>
          <a:off x="41436" y="2877116"/>
          <a:ext cx="2407647" cy="63897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6F19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>
              <a:solidFill>
                <a:srgbClr val="169FBA"/>
              </a:solidFill>
            </a:rPr>
            <a:t>Recherche  clinique nécessitant de l’imagerie standard </a:t>
          </a:r>
          <a:endParaRPr lang="fr-FR" sz="1400" b="0" kern="1200" dirty="0">
            <a:solidFill>
              <a:srgbClr val="169FBA"/>
            </a:solidFill>
          </a:endParaRPr>
        </a:p>
      </dsp:txBody>
      <dsp:txXfrm>
        <a:off x="60151" y="2895831"/>
        <a:ext cx="2370217" cy="601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A1A19-3D60-42C7-BFF9-09AEB51A90F8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0366D-688B-46CD-83C3-56740698B3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795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F198A-4F62-4B80-B633-1CBFF5ACB51C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C00A4-C9F9-483E-86A8-AD11AFF6820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59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277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030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657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112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211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377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410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181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984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225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62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209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75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390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89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41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195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908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194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248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101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44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800" b="0" kern="1200" dirty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fr-FR" sz="2800" b="0" kern="1200" dirty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9" name="Picture 2" descr="C:\Users\CARNAUD\Desktop\Label-I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435"/>
            <a:ext cx="1349744" cy="13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1" b="72015"/>
          <a:stretch/>
        </p:blipFill>
        <p:spPr bwMode="auto">
          <a:xfrm>
            <a:off x="1" y="28697"/>
            <a:ext cx="1705510" cy="13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6F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6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126708" y="6497999"/>
            <a:ext cx="288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17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516580" y="6497999"/>
            <a:ext cx="180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5178A-D829-442F-8DA4-0E0FFC766D9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16836" y="6497999"/>
            <a:ext cx="1800000" cy="36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91205A8-9643-4B14-AAA8-6C08DFAA0509}" type="datetime4">
              <a:rPr lang="fr-FR" smtClean="0"/>
              <a:t>23 mai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2998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0896"/>
            <a:ext cx="7344816" cy="1168147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800" b="0" kern="1200" dirty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 lang="fr-FR" sz="20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1" b="72015"/>
          <a:stretch/>
        </p:blipFill>
        <p:spPr bwMode="auto">
          <a:xfrm>
            <a:off x="0" y="28697"/>
            <a:ext cx="1259631" cy="103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 userDrawn="1"/>
        </p:nvGrpSpPr>
        <p:grpSpPr>
          <a:xfrm>
            <a:off x="7812360" y="10896"/>
            <a:ext cx="1262311" cy="1240048"/>
            <a:chOff x="7812360" y="10896"/>
            <a:chExt cx="1262311" cy="1240048"/>
          </a:xfrm>
        </p:grpSpPr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9"/>
            <a:stretch/>
          </p:blipFill>
          <p:spPr bwMode="auto">
            <a:xfrm>
              <a:off x="7966299" y="57978"/>
              <a:ext cx="1108372" cy="1192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 userDrawn="1"/>
          </p:nvSpPr>
          <p:spPr>
            <a:xfrm>
              <a:off x="7812360" y="10896"/>
              <a:ext cx="648072" cy="3937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n-lt"/>
              </a:endParaRPr>
            </a:p>
          </p:txBody>
        </p:sp>
      </p:grpSp>
      <p:sp>
        <p:nvSpPr>
          <p:cNvPr id="25" name="Rectangle 24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6F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6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126708" y="6497999"/>
            <a:ext cx="288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27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516580" y="6497999"/>
            <a:ext cx="180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5178A-D829-442F-8DA4-0E0FFC766D9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16836" y="6497999"/>
            <a:ext cx="1800000" cy="36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7DECE75-054C-455F-B7CB-DA917B1151FE}" type="datetime4">
              <a:rPr lang="fr-FR" smtClean="0"/>
              <a:t>23 mai 2016</a:t>
            </a:fld>
            <a:endParaRPr lang="fr-FR" dirty="0"/>
          </a:p>
        </p:txBody>
      </p:sp>
      <p:pic>
        <p:nvPicPr>
          <p:cNvPr id="10" name="Picture 2" descr="C:\Users\CARNAUD\Desktop\Label-IA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94" y="6499999"/>
            <a:ext cx="358095" cy="3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3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Trebossen\FLI\communication\presentations\2015\3.carte réseau imageri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290" y="1628800"/>
            <a:ext cx="4910204" cy="46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 lang="fr-FR" sz="18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043608" y="-18256"/>
            <a:ext cx="7310032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800" b="0" kern="1200" dirty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1" b="72015"/>
          <a:stretch/>
        </p:blipFill>
        <p:spPr bwMode="auto">
          <a:xfrm>
            <a:off x="1" y="28697"/>
            <a:ext cx="1259631" cy="103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e 14"/>
          <p:cNvGrpSpPr/>
          <p:nvPr userDrawn="1"/>
        </p:nvGrpSpPr>
        <p:grpSpPr>
          <a:xfrm>
            <a:off x="7812360" y="10896"/>
            <a:ext cx="1262311" cy="1240048"/>
            <a:chOff x="7812360" y="10896"/>
            <a:chExt cx="1262311" cy="1240048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9"/>
            <a:stretch/>
          </p:blipFill>
          <p:spPr bwMode="auto">
            <a:xfrm>
              <a:off x="7966299" y="57978"/>
              <a:ext cx="1108372" cy="1192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>
              <a:off x="7812360" y="10896"/>
              <a:ext cx="648072" cy="3937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n-lt"/>
              </a:endParaRPr>
            </a:p>
          </p:txBody>
        </p:sp>
      </p:grpSp>
      <p:sp>
        <p:nvSpPr>
          <p:cNvPr id="23" name="Rectangle 22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6F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4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126708" y="6497999"/>
            <a:ext cx="288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25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516580" y="6497999"/>
            <a:ext cx="180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5178A-D829-442F-8DA4-0E0FFC766D9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16836" y="6497999"/>
            <a:ext cx="1800000" cy="36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440EFC8-25B2-4FF2-B3C5-6482AA5A7D0B}" type="datetime4">
              <a:rPr lang="fr-FR" smtClean="0"/>
              <a:t>23 mai 2016</a:t>
            </a:fld>
            <a:endParaRPr lang="fr-FR" dirty="0"/>
          </a:p>
        </p:txBody>
      </p:sp>
      <p:pic>
        <p:nvPicPr>
          <p:cNvPr id="27" name="Picture 2" descr="C:\Users\CARNAUD\Desktop\Label-IA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94" y="6499999"/>
            <a:ext cx="358095" cy="3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2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 lang="fr-FR" sz="18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342900" indent="-342900"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 lang="fr-FR" sz="18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043608" y="-18256"/>
            <a:ext cx="7310032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800" b="0" kern="1200" dirty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1" b="72015"/>
          <a:stretch/>
        </p:blipFill>
        <p:spPr bwMode="auto">
          <a:xfrm>
            <a:off x="1" y="28697"/>
            <a:ext cx="1259631" cy="103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/>
          <a:stretch/>
        </p:blipFill>
        <p:spPr bwMode="auto">
          <a:xfrm>
            <a:off x="7928124" y="28697"/>
            <a:ext cx="1108372" cy="119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7812360" y="10896"/>
            <a:ext cx="648072" cy="393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6F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0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126708" y="6497999"/>
            <a:ext cx="288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21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516580" y="6497999"/>
            <a:ext cx="180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5178A-D829-442F-8DA4-0E0FFC766D9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816836" y="6497999"/>
            <a:ext cx="1800000" cy="36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94ABBE5-252C-4FF4-925E-BA856F548CCD}" type="datetime4">
              <a:rPr lang="fr-FR" smtClean="0"/>
              <a:t>23 mai 2016</a:t>
            </a:fld>
            <a:endParaRPr lang="fr-FR" dirty="0"/>
          </a:p>
        </p:txBody>
      </p:sp>
      <p:pic>
        <p:nvPicPr>
          <p:cNvPr id="23" name="Picture 2" descr="C:\Users\CARNAUD\Desktop\Label-IA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94" y="6499999"/>
            <a:ext cx="358095" cy="3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2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1325B-E737-46B5-8335-81660491A115}" type="datetime4">
              <a:rPr lang="fr-FR" smtClean="0"/>
              <a:t>23 mai 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87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diagramQuickStyle" Target="../diagrams/quickStyle1.xml"/><Relationship Id="rId3" Type="http://schemas.openxmlformats.org/officeDocument/2006/relationships/hyperlink" Target="http://www.i-share.fr/" TargetMode="External"/><Relationship Id="rId7" Type="http://schemas.openxmlformats.org/officeDocument/2006/relationships/hyperlink" Target="http://www.ofsep.org/fr/" TargetMode="External"/><Relationship Id="rId12" Type="http://schemas.openxmlformats.org/officeDocument/2006/relationships/diagramLayout" Target="../diagrams/layout1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diagramData" Target="../diagrams/data1.xml"/><Relationship Id="rId5" Type="http://schemas.openxmlformats.org/officeDocument/2006/relationships/hyperlink" Target="http://www.memento-cohort.org/" TargetMode="External"/><Relationship Id="rId15" Type="http://schemas.microsoft.com/office/2007/relationships/diagramDrawing" Target="../diagrams/drawing1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hyperlink" Target="http://www.three-city-study.com/" TargetMode="External"/><Relationship Id="rId14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b.u-bordeaux2.fr/dev/FR/unite.php?unite=Institut%20de%20Neurosciences%20cognitives%20et%20int%E9gratives%20d'Aquitaine" TargetMode="External"/><Relationship Id="rId13" Type="http://schemas.openxmlformats.org/officeDocument/2006/relationships/hyperlink" Target="http://www.fondation-neurodis.org/" TargetMode="External"/><Relationship Id="rId18" Type="http://schemas.openxmlformats.org/officeDocument/2006/relationships/hyperlink" Target="https://team.inria.fr/parietal/" TargetMode="External"/><Relationship Id="rId3" Type="http://schemas.openxmlformats.org/officeDocument/2006/relationships/hyperlink" Target="http://www.ch-sainte-anne.fr/Offres-de-soins/Neuro-Sainte-Anne/Radiologie-et-Imagerie-Medicale/Recherche" TargetMode="External"/><Relationship Id="rId7" Type="http://schemas.openxmlformats.org/officeDocument/2006/relationships/hyperlink" Target="http://www.gin.cnrs.fr/?lang=fr" TargetMode="External"/><Relationship Id="rId12" Type="http://schemas.openxmlformats.org/officeDocument/2006/relationships/hyperlink" Target="http://crnl.univ-lyon1.fr/index.php/fr/Recherche/Equipes/4" TargetMode="External"/><Relationship Id="rId17" Type="http://schemas.openxmlformats.org/officeDocument/2006/relationships/hyperlink" Target="http://www.int.univ-amu.fr/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http://ins.univ-amu.fr/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2bm.cea.fr/dsv/i2bm/Pages/NeuroSpin.aspx" TargetMode="External"/><Relationship Id="rId11" Type="http://schemas.openxmlformats.org/officeDocument/2006/relationships/hyperlink" Target="http://crnl.univ-lyon1.fr/index.php/fr/Recherche/Equipes/11" TargetMode="External"/><Relationship Id="rId5" Type="http://schemas.openxmlformats.org/officeDocument/2006/relationships/hyperlink" Target="http://i2bm.cea.fr/dsv/i2bm/Pages/mircen.aspx" TargetMode="External"/><Relationship Id="rId15" Type="http://schemas.openxmlformats.org/officeDocument/2006/relationships/hyperlink" Target="http://www.inmed.fr/" TargetMode="External"/><Relationship Id="rId10" Type="http://schemas.openxmlformats.org/officeDocument/2006/relationships/hyperlink" Target="http://www.inb.u-bordeaux2.fr/dev/FR/equipe.php?equipe=Neuroinflammation,%20imagerie%20et%20th%E9rapie%20de%20la%20Scl%E9rose%20en%20Plaques-Equipe%20associ%E9e" TargetMode="External"/><Relationship Id="rId19" Type="http://schemas.openxmlformats.org/officeDocument/2006/relationships/hyperlink" Target="https://www.irisa.fr/visages/" TargetMode="External"/><Relationship Id="rId4" Type="http://schemas.openxmlformats.org/officeDocument/2006/relationships/hyperlink" Target="http://www.imnc.in2p3.fr/" TargetMode="External"/><Relationship Id="rId9" Type="http://schemas.openxmlformats.org/officeDocument/2006/relationships/hyperlink" Target="https://neurosciences.ujf-grenoble.fr/" TargetMode="External"/><Relationship Id="rId14" Type="http://schemas.openxmlformats.org/officeDocument/2006/relationships/hyperlink" Target="http://www.sbri.fr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mnc.in2p3.fr/" TargetMode="External"/><Relationship Id="rId3" Type="http://schemas.openxmlformats.org/officeDocument/2006/relationships/hyperlink" Target="http://www-iab.ujf-grenoble.fr/" TargetMode="External"/><Relationship Id="rId7" Type="http://schemas.openxmlformats.org/officeDocument/2006/relationships/hyperlink" Target="https://www.lib.upmc.fr/?page_id=14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site/ipmaparis/home" TargetMode="External"/><Relationship Id="rId5" Type="http://schemas.openxmlformats.org/officeDocument/2006/relationships/hyperlink" Target="http://www.crcl.fr/" TargetMode="External"/><Relationship Id="rId4" Type="http://schemas.openxmlformats.org/officeDocument/2006/relationships/hyperlink" Target="http://www.iphc.cnrs.fr/" TargetMode="External"/><Relationship Id="rId9" Type="http://schemas.openxmlformats.org/officeDocument/2006/relationships/hyperlink" Target="http://www.math.u-bordeaux1.fr/imb/spip.php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armen.univ-lyon1.fr/" TargetMode="External"/><Relationship Id="rId3" Type="http://schemas.openxmlformats.org/officeDocument/2006/relationships/hyperlink" Target="http://www.univ-bordeauxsegalen.fr/fr/recherche/acteurs-de-la-recherche/biologie-fondamentale-et-appliquee-a-la-medecine/centre-de-recherche-cardio-thoracique-de-bordeaux---crctb.html" TargetMode="External"/><Relationship Id="rId7" Type="http://schemas.openxmlformats.org/officeDocument/2006/relationships/hyperlink" Target="http://www.math.u-bordeaux1.fr/imb/spip.ph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rcc.inserm.fr/research-teams/team/760/" TargetMode="External"/><Relationship Id="rId5" Type="http://schemas.openxmlformats.org/officeDocument/2006/relationships/hyperlink" Target="http://lvts.fr/teams/team-4/" TargetMode="External"/><Relationship Id="rId10" Type="http://schemas.openxmlformats.org/officeDocument/2006/relationships/hyperlink" Target="https://sites.google.com/site/ipmaparis/home" TargetMode="External"/><Relationship Id="rId4" Type="http://schemas.openxmlformats.org/officeDocument/2006/relationships/hyperlink" Target="http://www.ihu-liryc.fr/" TargetMode="External"/><Relationship Id="rId9" Type="http://schemas.openxmlformats.org/officeDocument/2006/relationships/hyperlink" Target="http://www.creatis.insa-lyon.fr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gif"/><Relationship Id="rId3" Type="http://schemas.openxmlformats.org/officeDocument/2006/relationships/image" Target="../media/image22.gif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47" Type="http://schemas.openxmlformats.org/officeDocument/2006/relationships/image" Target="../media/image66.gif"/><Relationship Id="rId7" Type="http://schemas.openxmlformats.org/officeDocument/2006/relationships/image" Target="../media/image26.gif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gif"/><Relationship Id="rId33" Type="http://schemas.openxmlformats.org/officeDocument/2006/relationships/image" Target="../media/image52.jpeg"/><Relationship Id="rId38" Type="http://schemas.openxmlformats.org/officeDocument/2006/relationships/image" Target="../media/image57.gif"/><Relationship Id="rId46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41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24" Type="http://schemas.openxmlformats.org/officeDocument/2006/relationships/image" Target="../media/image43.gif"/><Relationship Id="rId32" Type="http://schemas.openxmlformats.org/officeDocument/2006/relationships/image" Target="../media/image51.jpe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jpe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49" Type="http://schemas.openxmlformats.org/officeDocument/2006/relationships/image" Target="../media/image68.pn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31" Type="http://schemas.openxmlformats.org/officeDocument/2006/relationships/image" Target="../media/image50.gif"/><Relationship Id="rId44" Type="http://schemas.openxmlformats.org/officeDocument/2006/relationships/image" Target="../media/image63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jpeg"/><Relationship Id="rId27" Type="http://schemas.openxmlformats.org/officeDocument/2006/relationships/image" Target="../media/image46.jpe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48" Type="http://schemas.openxmlformats.org/officeDocument/2006/relationships/image" Target="../media/image67.png"/><Relationship Id="rId8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hyperlink" Target="http://cordis.europa.eu/project/rcn/199748_en.html" TargetMode="External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hyperlink" Target="http://cordis.europa.eu/project/rcn/110240_en.html" TargetMode="External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hyperlink" Target="http://bioimage-nmd.eu/" TargetMode="External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4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pierre.wiltz@cea.fr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5.jpeg"/><Relationship Id="rId4" Type="http://schemas.openxmlformats.org/officeDocument/2006/relationships/hyperlink" Target="http://www.francelifeimaging.f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800" b="1" dirty="0" err="1" smtClean="0">
                <a:solidFill>
                  <a:srgbClr val="169FBA"/>
                </a:solidFill>
              </a:rPr>
              <a:t>Organisation</a:t>
            </a:r>
            <a:r>
              <a:rPr lang="en-US" sz="3800" b="1" dirty="0" smtClean="0">
                <a:solidFill>
                  <a:srgbClr val="169FBA"/>
                </a:solidFill>
              </a:rPr>
              <a:t>, </a:t>
            </a:r>
            <a:r>
              <a:rPr lang="en-US" sz="3800" b="1" dirty="0" err="1" smtClean="0">
                <a:solidFill>
                  <a:srgbClr val="169FBA"/>
                </a:solidFill>
              </a:rPr>
              <a:t>rôle</a:t>
            </a:r>
            <a:r>
              <a:rPr lang="en-US" sz="3800" b="1" dirty="0" smtClean="0">
                <a:solidFill>
                  <a:srgbClr val="169FBA"/>
                </a:solidFill>
              </a:rPr>
              <a:t> et </a:t>
            </a:r>
            <a:r>
              <a:rPr lang="en-US" sz="3800" b="1" dirty="0" err="1" smtClean="0">
                <a:solidFill>
                  <a:srgbClr val="169FBA"/>
                </a:solidFill>
              </a:rPr>
              <a:t>offre</a:t>
            </a:r>
            <a:r>
              <a:rPr lang="en-US" sz="3800" b="1" dirty="0" smtClean="0">
                <a:solidFill>
                  <a:srgbClr val="169FBA"/>
                </a:solidFill>
              </a:rPr>
              <a:t> </a:t>
            </a:r>
            <a:r>
              <a:rPr lang="en-US" sz="3800" b="1" dirty="0">
                <a:solidFill>
                  <a:srgbClr val="169FBA"/>
                </a:solidFill>
              </a:rPr>
              <a:t>de service </a:t>
            </a:r>
            <a:r>
              <a:rPr lang="en-US" altLang="fr-FR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16F2F8-251E-4CD5-A72E-2018D33958E6}" type="datetime4">
              <a:rPr lang="fr-FR" smtClean="0"/>
              <a:t>23 mai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5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EB1FC1A-E3F4-4110-BBC2-B827AF226D02}" type="datetime4">
              <a:rPr lang="fr-FR" smtClean="0"/>
              <a:t>23 mai 2016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800" b="0" kern="1200" dirty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3200" dirty="0"/>
              <a:t>Une approche translationnelle construite autour d’un lien structurel avec la clinique</a:t>
            </a:r>
          </a:p>
        </p:txBody>
      </p:sp>
    </p:spTree>
    <p:extLst>
      <p:ext uri="{BB962C8B-B14F-4D97-AF65-F5344CB8AC3E}">
        <p14:creationId xmlns:p14="http://schemas.microsoft.com/office/powerpoint/2010/main" val="21691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Des équipements implantés au sein des structures hospitalières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5257800"/>
          </a:xfrm>
        </p:spPr>
        <p:txBody>
          <a:bodyPr numCol="1" spcCol="360000">
            <a:normAutofit/>
          </a:bodyPr>
          <a:lstStyle/>
          <a:p>
            <a:r>
              <a:rPr lang="fr-FR" b="0" dirty="0" smtClean="0"/>
              <a:t>AP-HP,</a:t>
            </a:r>
          </a:p>
          <a:p>
            <a:pPr lvl="1"/>
            <a:r>
              <a:rPr lang="fr-FR" sz="1800" b="0" dirty="0" smtClean="0"/>
              <a:t>Hôpital Pitié-Salpêtrière,</a:t>
            </a:r>
          </a:p>
          <a:p>
            <a:pPr lvl="1"/>
            <a:r>
              <a:rPr lang="fr-FR" sz="1800" b="0" dirty="0" smtClean="0"/>
              <a:t>Hôpital Bichat-Claude Bernard,</a:t>
            </a:r>
          </a:p>
          <a:p>
            <a:pPr lvl="1"/>
            <a:r>
              <a:rPr lang="fr-FR" sz="1800" b="0" dirty="0" smtClean="0"/>
              <a:t>Hôpital Beaujon,</a:t>
            </a:r>
          </a:p>
          <a:p>
            <a:pPr lvl="1"/>
            <a:r>
              <a:rPr lang="fr-FR" sz="1800" b="0" dirty="0" smtClean="0"/>
              <a:t>Hôpital </a:t>
            </a:r>
            <a:r>
              <a:rPr lang="fr-FR" sz="1800" b="0" dirty="0"/>
              <a:t>européen Georges Pompidou</a:t>
            </a:r>
          </a:p>
          <a:p>
            <a:endParaRPr lang="fr-FR" b="0" dirty="0"/>
          </a:p>
          <a:p>
            <a:r>
              <a:rPr lang="fr-FR" b="0" dirty="0"/>
              <a:t>Centre </a:t>
            </a:r>
            <a:r>
              <a:rPr lang="fr-FR" b="0" dirty="0" smtClean="0"/>
              <a:t>hospitalier</a:t>
            </a:r>
            <a:br>
              <a:rPr lang="fr-FR" b="0" dirty="0" smtClean="0"/>
            </a:br>
            <a:r>
              <a:rPr lang="fr-FR" b="0" dirty="0" smtClean="0"/>
              <a:t>Sainte-Anne</a:t>
            </a:r>
            <a:endParaRPr lang="fr-FR" b="0" dirty="0"/>
          </a:p>
          <a:p>
            <a:endParaRPr lang="fr-FR" b="0" dirty="0" smtClean="0"/>
          </a:p>
          <a:p>
            <a:r>
              <a:rPr lang="fr-FR" b="0" dirty="0" smtClean="0"/>
              <a:t>GH Nord-Essonne,</a:t>
            </a:r>
            <a:br>
              <a:rPr lang="fr-FR" b="0" dirty="0" smtClean="0"/>
            </a:br>
            <a:r>
              <a:rPr lang="fr-FR" sz="1800" b="0" dirty="0" smtClean="0"/>
              <a:t>Centre </a:t>
            </a:r>
            <a:r>
              <a:rPr lang="fr-FR" sz="1800" b="0" dirty="0"/>
              <a:t>hospitalier </a:t>
            </a:r>
            <a:r>
              <a:rPr lang="fr-FR" sz="1800" b="0" dirty="0" smtClean="0"/>
              <a:t>d’Orsay</a:t>
            </a:r>
            <a:endParaRPr lang="fr-FR" b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8EDF928-E9CC-49FB-8CD2-940DD89E66A7}" type="datetime4">
              <a:rPr lang="fr-FR" smtClean="0"/>
              <a:t>23 mai 2016</a:t>
            </a:fld>
            <a:endParaRPr lang="fr-FR" dirty="0"/>
          </a:p>
        </p:txBody>
      </p:sp>
      <p:pic>
        <p:nvPicPr>
          <p:cNvPr id="7" name="Picture 14" descr="http://idex.u-bordeaux.fr/files/Partenaires/logo_CHU_2011-quadr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6496" y="1772816"/>
            <a:ext cx="1260000" cy="5567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</p:pic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968" y="1628800"/>
            <a:ext cx="1908000" cy="4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ficher l'image d'origin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156352"/>
            <a:ext cx="1080000" cy="6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832"/>
          <a:stretch/>
        </p:blipFill>
        <p:spPr bwMode="auto">
          <a:xfrm>
            <a:off x="3131840" y="5191805"/>
            <a:ext cx="1368152" cy="4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tour page d'accue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96" y="4293096"/>
            <a:ext cx="1080000" cy="79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fficher l'image d'origin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6496" y="5373216"/>
            <a:ext cx="1080000" cy="100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>
            <a:off x="4499992" y="1617914"/>
            <a:ext cx="3960440" cy="5123454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 dirty="0" smtClean="0"/>
              <a:t>CHU Bordeaux,</a:t>
            </a:r>
          </a:p>
          <a:p>
            <a:pPr lvl="1"/>
            <a:r>
              <a:rPr lang="fr-FR" sz="1800" dirty="0" smtClean="0"/>
              <a:t>GH Pellegrin</a:t>
            </a:r>
          </a:p>
          <a:p>
            <a:pPr lvl="1"/>
            <a:r>
              <a:rPr lang="fr-FR" sz="1800" dirty="0" smtClean="0"/>
              <a:t>GH Sud, Hôpital Xavier </a:t>
            </a:r>
            <a:r>
              <a:rPr lang="fr-FR" sz="1800" dirty="0" err="1" smtClean="0"/>
              <a:t>Arnozan</a:t>
            </a:r>
            <a:endParaRPr lang="fr-FR" sz="1800" dirty="0" smtClean="0"/>
          </a:p>
          <a:p>
            <a:endParaRPr lang="fr-FR" b="0" dirty="0" smtClean="0"/>
          </a:p>
          <a:p>
            <a:r>
              <a:rPr lang="fr-FR" b="0" dirty="0" smtClean="0"/>
              <a:t>CHU Grenoble Alpes,</a:t>
            </a:r>
            <a:br>
              <a:rPr lang="fr-FR" b="0" dirty="0" smtClean="0"/>
            </a:br>
            <a:r>
              <a:rPr lang="fr-FR" sz="1800" b="0" dirty="0" smtClean="0"/>
              <a:t>Hôpital </a:t>
            </a:r>
            <a:r>
              <a:rPr lang="fr-FR" sz="1800" b="0" dirty="0" err="1" smtClean="0"/>
              <a:t>Michallon</a:t>
            </a:r>
            <a:endParaRPr lang="fr-FR" b="0" dirty="0" smtClean="0"/>
          </a:p>
          <a:p>
            <a:endParaRPr lang="fr-FR" b="0" dirty="0" smtClean="0"/>
          </a:p>
          <a:p>
            <a:r>
              <a:rPr lang="fr-FR" b="0" dirty="0" smtClean="0"/>
              <a:t>Hospices civils de Lyon,</a:t>
            </a:r>
            <a:br>
              <a:rPr lang="fr-FR" b="0" dirty="0" smtClean="0"/>
            </a:br>
            <a:r>
              <a:rPr lang="fr-FR" sz="1800" b="0" dirty="0" smtClean="0"/>
              <a:t>GH Est, Hôpital Louis Pradel</a:t>
            </a:r>
            <a:endParaRPr lang="fr-FR" b="0" dirty="0" smtClean="0"/>
          </a:p>
          <a:p>
            <a:endParaRPr lang="fr-FR" b="0" dirty="0" smtClean="0"/>
          </a:p>
          <a:p>
            <a:r>
              <a:rPr lang="fr-FR" b="0" dirty="0" smtClean="0"/>
              <a:t>AP-HM,</a:t>
            </a:r>
            <a:br>
              <a:rPr lang="fr-FR" b="0" dirty="0" smtClean="0"/>
            </a:br>
            <a:r>
              <a:rPr lang="fr-FR" sz="1800" b="0" dirty="0" smtClean="0"/>
              <a:t>Centre hospitalier de la </a:t>
            </a:r>
            <a:r>
              <a:rPr lang="fr-FR" sz="1800" b="0" dirty="0" err="1" smtClean="0"/>
              <a:t>Timone</a:t>
            </a:r>
            <a:endParaRPr lang="fr-FR" sz="1800" b="0" dirty="0"/>
          </a:p>
        </p:txBody>
      </p:sp>
      <p:pic>
        <p:nvPicPr>
          <p:cNvPr id="3086" name="Picture 14" descr="CHU de Grenoble - CHU des Alp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752" y="3159364"/>
            <a:ext cx="767489" cy="7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2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Une implication dans </a:t>
            </a:r>
            <a:r>
              <a:rPr lang="fr-FR" dirty="0" smtClean="0"/>
              <a:t>la recherche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404864"/>
          </a:xfrm>
        </p:spPr>
        <p:txBody>
          <a:bodyPr>
            <a:normAutofit/>
          </a:bodyPr>
          <a:lstStyle/>
          <a:p>
            <a:r>
              <a:rPr lang="fr-FR" b="0" dirty="0" smtClean="0"/>
              <a:t>Positionnement au sein du continuum de la recherche clinique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634D4C-D664-4628-BD7B-3FE17C88DD76}" type="datetime4">
              <a:rPr lang="fr-FR" smtClean="0"/>
              <a:t>23 mai 2016</a:t>
            </a:fld>
            <a:endParaRPr lang="fr-FR" dirty="0"/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457200" y="1606436"/>
            <a:ext cx="5437413" cy="4897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dirty="0" smtClean="0"/>
          </a:p>
          <a:p>
            <a:pPr lvl="1"/>
            <a:r>
              <a:rPr lang="fr-FR" dirty="0" smtClean="0"/>
              <a:t>études de phase 0/1</a:t>
            </a:r>
          </a:p>
          <a:p>
            <a:pPr lvl="1"/>
            <a:r>
              <a:rPr lang="fr-FR" dirty="0" smtClean="0"/>
              <a:t>méthodologie avancée pour le diagnostic et le suivi thérapeutique</a:t>
            </a:r>
          </a:p>
          <a:p>
            <a:pPr lvl="1"/>
            <a:r>
              <a:rPr lang="fr-FR" dirty="0" smtClean="0"/>
              <a:t>Premières démonstrations chez le volontaire sain ou les premiers patients</a:t>
            </a:r>
          </a:p>
          <a:p>
            <a:pPr lvl="1"/>
            <a:r>
              <a:rPr lang="fr-FR" dirty="0" smtClean="0"/>
              <a:t>transfert vers la recherche clinique hospitalière</a:t>
            </a:r>
          </a:p>
          <a:p>
            <a:pPr lvl="1"/>
            <a:endParaRPr lang="fr-FR" dirty="0" smtClean="0"/>
          </a:p>
          <a:p>
            <a:r>
              <a:rPr lang="fr-FR" b="0" dirty="0" smtClean="0"/>
              <a:t>Etudes multicentriques</a:t>
            </a:r>
          </a:p>
          <a:p>
            <a:endParaRPr lang="fr-FR" b="0" dirty="0" smtClean="0"/>
          </a:p>
          <a:p>
            <a:r>
              <a:rPr lang="fr-FR" b="0" dirty="0" smtClean="0"/>
              <a:t>Cohortes</a:t>
            </a:r>
            <a:endParaRPr lang="fr-FR" b="0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155" y="5866102"/>
            <a:ext cx="758049" cy="4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014" y="5912129"/>
            <a:ext cx="1649532" cy="3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356" y="5823393"/>
            <a:ext cx="1184687" cy="5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hlinkClick r:id="rId9"/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5852" y="5836106"/>
            <a:ext cx="473234" cy="496896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5894242" y="2153297"/>
            <a:ext cx="3137938" cy="3517812"/>
            <a:chOff x="5894242" y="2153297"/>
            <a:chExt cx="3137938" cy="3517812"/>
          </a:xfrm>
        </p:grpSpPr>
        <p:graphicFrame>
          <p:nvGraphicFramePr>
            <p:cNvPr id="9" name="Diagramme 8"/>
            <p:cNvGraphicFramePr/>
            <p:nvPr>
              <p:extLst>
                <p:ext uri="{D42A27DB-BD31-4B8C-83A1-F6EECF244321}">
                  <p14:modId xmlns:p14="http://schemas.microsoft.com/office/powerpoint/2010/main" val="2959333103"/>
                </p:ext>
              </p:extLst>
            </p:nvPr>
          </p:nvGraphicFramePr>
          <p:xfrm>
            <a:off x="6541660" y="2153297"/>
            <a:ext cx="2490520" cy="35178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3499" y="2924944"/>
              <a:ext cx="432000" cy="269762"/>
            </a:xfrm>
            <a:prstGeom prst="rect">
              <a:avLst/>
            </a:prstGeom>
          </p:spPr>
        </p:pic>
        <p:sp>
          <p:nvSpPr>
            <p:cNvPr id="23" name="Trapèze 14"/>
            <p:cNvSpPr/>
            <p:nvPr/>
          </p:nvSpPr>
          <p:spPr>
            <a:xfrm rot="5400000" flipV="1">
              <a:off x="4761014" y="3286867"/>
              <a:ext cx="2776600" cy="510144"/>
            </a:xfrm>
            <a:custGeom>
              <a:avLst/>
              <a:gdLst>
                <a:gd name="connsiteX0" fmla="*/ 0 w 2776600"/>
                <a:gd name="connsiteY0" fmla="*/ 0 h 510144"/>
                <a:gd name="connsiteX1" fmla="*/ 2776600 w 2776600"/>
                <a:gd name="connsiteY1" fmla="*/ 0 h 510144"/>
                <a:gd name="connsiteX2" fmla="*/ 2776600 w 2776600"/>
                <a:gd name="connsiteY2" fmla="*/ 510144 h 510144"/>
                <a:gd name="connsiteX3" fmla="*/ 0 w 2776600"/>
                <a:gd name="connsiteY3" fmla="*/ 510144 h 510144"/>
                <a:gd name="connsiteX4" fmla="*/ 0 w 2776600"/>
                <a:gd name="connsiteY4" fmla="*/ 0 h 510144"/>
                <a:gd name="connsiteX0" fmla="*/ 0 w 2776600"/>
                <a:gd name="connsiteY0" fmla="*/ 0 h 510144"/>
                <a:gd name="connsiteX1" fmla="*/ 1666257 w 2776600"/>
                <a:gd name="connsiteY1" fmla="*/ 0 h 510144"/>
                <a:gd name="connsiteX2" fmla="*/ 2776600 w 2776600"/>
                <a:gd name="connsiteY2" fmla="*/ 510144 h 510144"/>
                <a:gd name="connsiteX3" fmla="*/ 0 w 2776600"/>
                <a:gd name="connsiteY3" fmla="*/ 510144 h 510144"/>
                <a:gd name="connsiteX4" fmla="*/ 0 w 2776600"/>
                <a:gd name="connsiteY4" fmla="*/ 0 h 51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6600" h="510144">
                  <a:moveTo>
                    <a:pt x="0" y="0"/>
                  </a:moveTo>
                  <a:lnTo>
                    <a:pt x="1666257" y="0"/>
                  </a:lnTo>
                  <a:lnTo>
                    <a:pt x="2776600" y="510144"/>
                  </a:lnTo>
                  <a:lnTo>
                    <a:pt x="0" y="51014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6F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48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expertises sur des champs thérapeutiques spécifiques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56B8EF-3349-47BA-8428-D6805FCB20B6}" type="datetime4">
              <a:rPr lang="fr-FR" smtClean="0"/>
              <a:t>23 mai 2016</a:t>
            </a:fld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2608314"/>
            <a:ext cx="5410944" cy="3773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b="0" dirty="0" smtClean="0"/>
              <a:t>Maladies neurodégénératives</a:t>
            </a:r>
          </a:p>
          <a:p>
            <a:endParaRPr lang="fr-FR" sz="2200" b="0" dirty="0" smtClean="0"/>
          </a:p>
          <a:p>
            <a:r>
              <a:rPr lang="fr-FR" sz="2200" b="0" dirty="0" smtClean="0"/>
              <a:t>Neurosciences cognitives</a:t>
            </a:r>
          </a:p>
          <a:p>
            <a:endParaRPr lang="fr-FR" sz="2200" b="0" dirty="0" smtClean="0"/>
          </a:p>
          <a:p>
            <a:r>
              <a:rPr lang="fr-FR" sz="2200" b="0" dirty="0" smtClean="0"/>
              <a:t>Accident vasculaire cérébral</a:t>
            </a:r>
          </a:p>
          <a:p>
            <a:endParaRPr lang="fr-FR" sz="2200" b="0" dirty="0" smtClean="0"/>
          </a:p>
          <a:p>
            <a:r>
              <a:rPr lang="fr-FR" sz="2200" b="0" dirty="0" smtClean="0"/>
              <a:t>Neurochirurgie</a:t>
            </a:r>
          </a:p>
          <a:p>
            <a:endParaRPr lang="fr-FR" sz="2200" b="0" dirty="0" smtClean="0"/>
          </a:p>
          <a:p>
            <a:r>
              <a:rPr lang="fr-FR" sz="2200" b="0" dirty="0" smtClean="0"/>
              <a:t>Neuro-oncologie</a:t>
            </a:r>
            <a:endParaRPr lang="fr-FR" sz="2200" b="0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8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0" dirty="0"/>
              <a:t>Neurologie et </a:t>
            </a:r>
            <a:r>
              <a:rPr lang="fr-FR" b="0" dirty="0" smtClean="0"/>
              <a:t>neurosciences</a:t>
            </a:r>
            <a:endParaRPr lang="fr-FR" b="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6228184" y="2608312"/>
            <a:ext cx="2592288" cy="3911947"/>
            <a:chOff x="6228184" y="2608312"/>
            <a:chExt cx="2592288" cy="3911947"/>
          </a:xfrm>
        </p:grpSpPr>
        <p:sp>
          <p:nvSpPr>
            <p:cNvPr id="12" name="Espace réservé du contenu 6"/>
            <p:cNvSpPr txBox="1">
              <a:spLocks/>
            </p:cNvSpPr>
            <p:nvPr/>
          </p:nvSpPr>
          <p:spPr>
            <a:xfrm>
              <a:off x="6228184" y="2608313"/>
              <a:ext cx="2232248" cy="3911946"/>
            </a:xfrm>
            <a:prstGeom prst="rect">
              <a:avLst/>
            </a:prstGeom>
          </p:spPr>
          <p:txBody>
            <a:bodyPr vert="horz" lIns="91440" tIns="45720" rIns="0" bIns="45720" rtlCol="0" anchor="t" anchorCtr="0">
              <a:norm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fr-FR" sz="1600" u="sng" dirty="0">
                  <a:hlinkClick r:id="rId3"/>
                </a:rPr>
                <a:t>CIREN</a:t>
              </a:r>
              <a:endParaRPr lang="fr-FR" sz="1600" dirty="0"/>
            </a:p>
            <a:p>
              <a:pPr>
                <a:spcBef>
                  <a:spcPts val="600"/>
                </a:spcBef>
              </a:pPr>
              <a:r>
                <a:rPr lang="fr-FR" sz="1600" u="sng" dirty="0">
                  <a:hlinkClick r:id="rId4" tooltip="IMNC"/>
                </a:rPr>
                <a:t>IMNC</a:t>
              </a:r>
              <a:endParaRPr lang="fr-FR" sz="1600" dirty="0"/>
            </a:p>
            <a:p>
              <a:pPr>
                <a:spcBef>
                  <a:spcPts val="600"/>
                </a:spcBef>
              </a:pPr>
              <a:r>
                <a:rPr lang="fr-FR" sz="1600" u="sng" dirty="0" err="1">
                  <a:hlinkClick r:id="rId5" tooltip="MIRCen"/>
                </a:rPr>
                <a:t>MIRCen</a:t>
              </a:r>
              <a:endParaRPr lang="fr-FR" sz="1600" dirty="0"/>
            </a:p>
            <a:p>
              <a:pPr>
                <a:spcBef>
                  <a:spcPts val="600"/>
                </a:spcBef>
              </a:pPr>
              <a:r>
                <a:rPr lang="fr-FR" sz="1600" u="sng" dirty="0" err="1" smtClean="0">
                  <a:hlinkClick r:id="rId6" tooltip="NeuroSpin"/>
                </a:rPr>
                <a:t>NeuroSpin</a:t>
              </a:r>
              <a:endParaRPr lang="fr-FR" sz="1600" u="sng" dirty="0" smtClean="0"/>
            </a:p>
            <a:p>
              <a:pPr>
                <a:spcBef>
                  <a:spcPts val="600"/>
                </a:spcBef>
              </a:pPr>
              <a:r>
                <a:rPr lang="fr-FR" sz="1600" u="sng" dirty="0">
                  <a:hlinkClick r:id="rId7" tooltip="CEA GIN"/>
                </a:rPr>
                <a:t>IMN, GIN</a:t>
              </a:r>
              <a:endParaRPr lang="fr-FR" sz="1600" u="sng" dirty="0"/>
            </a:p>
            <a:p>
              <a:pPr>
                <a:spcBef>
                  <a:spcPts val="600"/>
                </a:spcBef>
              </a:pPr>
              <a:r>
                <a:rPr lang="fr-FR" sz="1600" u="sng" dirty="0" smtClean="0">
                  <a:hlinkClick r:id="rId8" tooltip="UMR INCIA"/>
                </a:rPr>
                <a:t>INCIA</a:t>
              </a:r>
              <a:endParaRPr lang="fr-FR" sz="1600" dirty="0">
                <a:solidFill>
                  <a:srgbClr val="169FBA"/>
                </a:solidFill>
              </a:endParaRPr>
            </a:p>
            <a:p>
              <a:pPr>
                <a:spcBef>
                  <a:spcPts val="600"/>
                </a:spcBef>
              </a:pPr>
              <a:r>
                <a:rPr lang="fr-FR" sz="1600" u="sng" dirty="0">
                  <a:hlinkClick r:id="rId9"/>
                </a:rPr>
                <a:t>GIN</a:t>
              </a:r>
              <a:endParaRPr lang="fr-FR" sz="1600" u="sng" dirty="0"/>
            </a:p>
            <a:p>
              <a:pPr>
                <a:spcBef>
                  <a:spcPts val="600"/>
                </a:spcBef>
              </a:pPr>
              <a:r>
                <a:rPr lang="fr-FR" sz="1600" dirty="0" err="1">
                  <a:solidFill>
                    <a:srgbClr val="169FBA"/>
                  </a:solidFill>
                </a:rPr>
                <a:t>Neurocentre</a:t>
              </a:r>
              <a:r>
                <a:rPr lang="fr-FR" sz="1600" dirty="0">
                  <a:solidFill>
                    <a:srgbClr val="169FBA"/>
                  </a:solidFill>
                </a:rPr>
                <a:t> Magendie</a:t>
              </a:r>
            </a:p>
            <a:p>
              <a:pPr>
                <a:spcBef>
                  <a:spcPts val="600"/>
                </a:spcBef>
              </a:pPr>
              <a:r>
                <a:rPr lang="fr-FR" sz="1600" u="sng" dirty="0">
                  <a:hlinkClick r:id="rId10" tooltip="Inserm U1049"/>
                </a:rPr>
                <a:t>Inserm U1049</a:t>
              </a:r>
              <a:endParaRPr lang="fr-FR" sz="1600" dirty="0"/>
            </a:p>
            <a:p>
              <a:pPr>
                <a:spcBef>
                  <a:spcPts val="600"/>
                </a:spcBef>
              </a:pPr>
              <a:r>
                <a:rPr lang="fr-FR" sz="1600" u="sng" dirty="0" smtClean="0">
                  <a:hlinkClick r:id="rId11" tooltip="CNRL BIORAN"/>
                </a:rPr>
                <a:t>CRNL</a:t>
              </a:r>
              <a:r>
                <a:rPr lang="fr-FR" sz="1600" u="sng" dirty="0">
                  <a:hlinkClick r:id="rId11" tooltip="CNRL BIORAN"/>
                </a:rPr>
                <a:t>, équipe BIORAN</a:t>
              </a:r>
              <a:endParaRPr lang="fr-FR" sz="1600" dirty="0"/>
            </a:p>
            <a:p>
              <a:pPr>
                <a:spcBef>
                  <a:spcPts val="600"/>
                </a:spcBef>
              </a:pPr>
              <a:r>
                <a:rPr lang="fr-FR" sz="1600" u="sng" dirty="0">
                  <a:hlinkClick r:id="rId12" tooltip="CNRL CMO"/>
                </a:rPr>
                <a:t>CRNL, équipe CMO</a:t>
              </a:r>
            </a:p>
            <a:p>
              <a:pPr>
                <a:spcBef>
                  <a:spcPts val="600"/>
                </a:spcBef>
              </a:pPr>
              <a:r>
                <a:rPr lang="fr-FR" sz="1600" dirty="0">
                  <a:hlinkClick r:id="rId13"/>
                </a:rPr>
                <a:t>Fondation </a:t>
              </a:r>
              <a:r>
                <a:rPr lang="fr-FR" sz="1600" dirty="0" err="1" smtClean="0">
                  <a:hlinkClick r:id="rId13"/>
                </a:rPr>
                <a:t>Neurodis</a:t>
              </a:r>
              <a:endParaRPr lang="fr-FR" sz="1600" dirty="0" smtClean="0"/>
            </a:p>
          </p:txBody>
        </p:sp>
        <p:sp>
          <p:nvSpPr>
            <p:cNvPr id="13" name="Espace réservé du contenu 6"/>
            <p:cNvSpPr txBox="1">
              <a:spLocks/>
            </p:cNvSpPr>
            <p:nvPr/>
          </p:nvSpPr>
          <p:spPr>
            <a:xfrm>
              <a:off x="7668344" y="2608312"/>
              <a:ext cx="1152128" cy="3196951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fr-FR" sz="2400" b="1" kern="1200" dirty="0" smtClean="0">
                  <a:solidFill>
                    <a:srgbClr val="169FBA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lang="fr-FR" sz="1800" kern="1200" dirty="0" smtClean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fr-FR" sz="1600" b="0" dirty="0" smtClean="0"/>
                <a:t>CNC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fr-FR" sz="1600" b="0" dirty="0" smtClean="0">
                  <a:hlinkClick r:id="rId14"/>
                </a:rPr>
                <a:t>SBRI</a:t>
              </a:r>
              <a:endParaRPr lang="fr-FR" sz="1600" b="0" dirty="0"/>
            </a:p>
            <a:p>
              <a:pPr marL="0" indent="0">
                <a:spcBef>
                  <a:spcPts val="600"/>
                </a:spcBef>
                <a:buNone/>
              </a:pPr>
              <a:r>
                <a:rPr lang="fr-FR" sz="1600" b="0" dirty="0">
                  <a:hlinkClick r:id="rId15"/>
                </a:rPr>
                <a:t>INMED</a:t>
              </a:r>
              <a:endParaRPr lang="fr-FR" sz="1600" b="0" dirty="0"/>
            </a:p>
            <a:p>
              <a:pPr marL="0" indent="0">
                <a:spcBef>
                  <a:spcPts val="600"/>
                </a:spcBef>
                <a:buNone/>
              </a:pPr>
              <a:r>
                <a:rPr lang="fr-FR" sz="1600" b="0" dirty="0">
                  <a:hlinkClick r:id="rId16"/>
                </a:rPr>
                <a:t>INS, BDI MEG</a:t>
              </a:r>
              <a:endParaRPr lang="fr-FR" sz="1600" b="0" dirty="0"/>
            </a:p>
            <a:p>
              <a:pPr marL="0" indent="0">
                <a:spcBef>
                  <a:spcPts val="600"/>
                </a:spcBef>
                <a:buNone/>
              </a:pPr>
              <a:r>
                <a:rPr lang="fr-FR" sz="1600" b="0" dirty="0" smtClean="0">
                  <a:hlinkClick r:id="rId17"/>
                </a:rPr>
                <a:t>INT</a:t>
              </a:r>
              <a:endParaRPr lang="fr-FR" sz="1600" b="0" dirty="0" smtClean="0"/>
            </a:p>
            <a:p>
              <a:pPr marL="0" indent="0">
                <a:spcBef>
                  <a:spcPts val="600"/>
                </a:spcBef>
                <a:buNone/>
              </a:pPr>
              <a:r>
                <a:rPr lang="fr-FR" sz="1600" b="0" dirty="0">
                  <a:hlinkClick r:id="rId18"/>
                </a:rPr>
                <a:t>Parietal</a:t>
              </a:r>
              <a:endParaRPr lang="fr-FR" sz="1600" b="0" dirty="0"/>
            </a:p>
            <a:p>
              <a:pPr marL="0" indent="0">
                <a:spcBef>
                  <a:spcPts val="600"/>
                </a:spcBef>
                <a:buNone/>
              </a:pPr>
              <a:r>
                <a:rPr lang="fr-FR" sz="1600" b="0" u="sng" dirty="0">
                  <a:hlinkClick r:id="rId19"/>
                </a:rPr>
                <a:t>Visages</a:t>
              </a:r>
              <a:endParaRPr lang="fr-FR" sz="1600" b="0" u="sng" dirty="0"/>
            </a:p>
            <a:p>
              <a:pPr marL="0" indent="0">
                <a:spcBef>
                  <a:spcPts val="600"/>
                </a:spcBef>
                <a:buNone/>
              </a:pPr>
              <a:endParaRPr lang="fr-FR" sz="1600" b="0" dirty="0"/>
            </a:p>
            <a:p>
              <a:pPr marL="0" indent="0">
                <a:spcBef>
                  <a:spcPts val="600"/>
                </a:spcBef>
                <a:buNone/>
              </a:pPr>
              <a:endParaRPr lang="fr-FR" sz="1600" b="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1060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expertises sur des champs thérapeutiques spécifiques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34612A-0D20-4344-9C78-E3D7B3E27872}" type="datetime4">
              <a:rPr lang="fr-FR" smtClean="0"/>
              <a:t>23 mai 2016</a:t>
            </a:fld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2608314"/>
            <a:ext cx="5410944" cy="2908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b="0" dirty="0" smtClean="0"/>
              <a:t>Ultrasons thérapeutiques</a:t>
            </a:r>
          </a:p>
          <a:p>
            <a:endParaRPr lang="fr-FR" sz="2200" b="0" dirty="0"/>
          </a:p>
          <a:p>
            <a:r>
              <a:rPr lang="fr-FR" sz="2200" b="0" dirty="0" smtClean="0"/>
              <a:t>Ciblage tumoral</a:t>
            </a:r>
          </a:p>
          <a:p>
            <a:endParaRPr lang="fr-FR" sz="2200" b="0" dirty="0"/>
          </a:p>
          <a:p>
            <a:r>
              <a:rPr lang="fr-FR" sz="2200" b="0" dirty="0" smtClean="0"/>
              <a:t>Caractérisation tumorale</a:t>
            </a:r>
          </a:p>
          <a:p>
            <a:endParaRPr lang="fr-FR" sz="2200" b="0" dirty="0"/>
          </a:p>
          <a:p>
            <a:r>
              <a:rPr lang="fr-FR" sz="2200" b="0" dirty="0" smtClean="0"/>
              <a:t>Aide à la chirurgie</a:t>
            </a:r>
            <a:endParaRPr lang="fr-FR" sz="2200" b="0" dirty="0"/>
          </a:p>
        </p:txBody>
      </p:sp>
      <p:sp>
        <p:nvSpPr>
          <p:cNvPr id="8" name="Espace réservé du contenu 6"/>
          <p:cNvSpPr txBox="1">
            <a:spLocks/>
          </p:cNvSpPr>
          <p:nvPr/>
        </p:nvSpPr>
        <p:spPr>
          <a:xfrm>
            <a:off x="6228184" y="2608313"/>
            <a:ext cx="2664296" cy="37730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fr-FR" sz="1600" dirty="0" smtClean="0">
                <a:solidFill>
                  <a:srgbClr val="169FBA"/>
                </a:solidFill>
              </a:rPr>
              <a:t>IMOTION</a:t>
            </a:r>
          </a:p>
          <a:p>
            <a:pPr>
              <a:spcBef>
                <a:spcPts val="600"/>
              </a:spcBef>
            </a:pPr>
            <a:r>
              <a:rPr lang="fr-FR" sz="1600" dirty="0">
                <a:solidFill>
                  <a:srgbClr val="169FBA"/>
                </a:solidFill>
                <a:hlinkClick r:id="rId3"/>
              </a:rPr>
              <a:t>Institut Albert </a:t>
            </a:r>
            <a:r>
              <a:rPr lang="fr-FR" sz="1600" dirty="0" err="1">
                <a:solidFill>
                  <a:srgbClr val="169FBA"/>
                </a:solidFill>
                <a:hlinkClick r:id="rId3"/>
              </a:rPr>
              <a:t>Bonniot</a:t>
            </a:r>
            <a:r>
              <a:rPr lang="fr-FR" sz="1600" dirty="0">
                <a:solidFill>
                  <a:srgbClr val="169FBA"/>
                </a:solidFill>
                <a:hlinkClick r:id="rId3"/>
              </a:rPr>
              <a:t> </a:t>
            </a:r>
            <a:r>
              <a:rPr lang="fr-FR" sz="1600" dirty="0" smtClean="0">
                <a:solidFill>
                  <a:srgbClr val="169FBA"/>
                </a:solidFill>
                <a:hlinkClick r:id="rId3"/>
              </a:rPr>
              <a:t>U823</a:t>
            </a:r>
            <a:endParaRPr lang="fr-FR" sz="1600" dirty="0" smtClean="0">
              <a:solidFill>
                <a:srgbClr val="169FBA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600" u="sng" dirty="0">
                <a:hlinkClick r:id="rId4"/>
              </a:rPr>
              <a:t>IPHC-</a:t>
            </a:r>
            <a:r>
              <a:rPr lang="fr-FR" sz="1600" u="sng" dirty="0" err="1">
                <a:hlinkClick r:id="rId4"/>
              </a:rPr>
              <a:t>ImaBio</a:t>
            </a:r>
            <a:r>
              <a:rPr lang="fr-FR" sz="1600" dirty="0"/>
              <a:t> </a:t>
            </a:r>
            <a:endParaRPr lang="fr-FR" sz="1600" dirty="0" smtClean="0"/>
          </a:p>
          <a:p>
            <a:pPr>
              <a:spcBef>
                <a:spcPts val="600"/>
              </a:spcBef>
            </a:pPr>
            <a:r>
              <a:rPr lang="fr-FR" sz="1600" dirty="0" smtClean="0">
                <a:solidFill>
                  <a:srgbClr val="169FBA"/>
                </a:solidFill>
                <a:hlinkClick r:id="rId5"/>
              </a:rPr>
              <a:t>CRCL</a:t>
            </a:r>
            <a:endParaRPr lang="fr-FR" sz="1600" dirty="0" smtClean="0">
              <a:solidFill>
                <a:srgbClr val="169FBA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600" u="sng" dirty="0">
                <a:hlinkClick r:id="rId6"/>
              </a:rPr>
              <a:t>CRI, équipe Laboratoire des Biomarqueurs en Imagerie</a:t>
            </a:r>
            <a:r>
              <a:rPr lang="fr-FR" sz="1600" dirty="0"/>
              <a:t> </a:t>
            </a:r>
            <a:endParaRPr lang="fr-FR" sz="1600" dirty="0" smtClean="0"/>
          </a:p>
          <a:p>
            <a:pPr>
              <a:spcBef>
                <a:spcPts val="600"/>
              </a:spcBef>
            </a:pPr>
            <a:r>
              <a:rPr lang="fr-FR" sz="1600" u="sng" dirty="0">
                <a:hlinkClick r:id="rId7"/>
              </a:rPr>
              <a:t>LIB, </a:t>
            </a:r>
            <a:r>
              <a:rPr lang="fr-FR" sz="1600" u="sng" dirty="0" smtClean="0">
                <a:hlinkClick r:id="rId7"/>
              </a:rPr>
              <a:t>équipe ITD</a:t>
            </a:r>
            <a:endParaRPr lang="fr-FR" sz="1600" dirty="0" smtClean="0"/>
          </a:p>
          <a:p>
            <a:pPr>
              <a:spcBef>
                <a:spcPts val="600"/>
              </a:spcBef>
            </a:pPr>
            <a:r>
              <a:rPr lang="fr-FR" sz="1600" u="sng" dirty="0" smtClean="0">
                <a:hlinkClick r:id="rId8" tooltip="IMNC"/>
              </a:rPr>
              <a:t>IMNC</a:t>
            </a:r>
            <a:endParaRPr lang="fr-FR" sz="1600" u="sng" dirty="0" smtClean="0"/>
          </a:p>
          <a:p>
            <a:pPr>
              <a:spcBef>
                <a:spcPts val="600"/>
              </a:spcBef>
            </a:pPr>
            <a:r>
              <a:rPr lang="fr-FR" sz="1600" dirty="0">
                <a:hlinkClick r:id="rId9"/>
              </a:rPr>
              <a:t>IMB, UMR 5251</a:t>
            </a:r>
            <a:endParaRPr lang="fr-FR" sz="1600" dirty="0">
              <a:solidFill>
                <a:srgbClr val="169FBA"/>
              </a:solidFill>
            </a:endParaRPr>
          </a:p>
          <a:p>
            <a:pPr>
              <a:spcBef>
                <a:spcPts val="600"/>
              </a:spcBef>
            </a:pPr>
            <a:endParaRPr lang="fr-FR" sz="1600" dirty="0">
              <a:solidFill>
                <a:srgbClr val="169FBA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8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0" dirty="0" smtClean="0"/>
              <a:t>Oncologie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884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expertises sur des champs thérapeutiques spécifiques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E0C1AA2-39C5-402A-9607-D4BC242C9E1D}" type="datetime4">
              <a:rPr lang="fr-FR" smtClean="0"/>
              <a:t>23 mai 2016</a:t>
            </a:fld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2608314"/>
            <a:ext cx="5410944" cy="3773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b="0" dirty="0"/>
              <a:t>Maladies cardiovasculaires</a:t>
            </a:r>
          </a:p>
          <a:p>
            <a:endParaRPr lang="fr-FR" sz="2200" b="0" dirty="0"/>
          </a:p>
          <a:p>
            <a:r>
              <a:rPr lang="fr-FR" sz="2200" b="0" dirty="0" err="1"/>
              <a:t>Cardioprotection</a:t>
            </a:r>
            <a:endParaRPr lang="fr-FR" sz="2200" b="0" dirty="0"/>
          </a:p>
          <a:p>
            <a:endParaRPr lang="fr-FR" sz="2200" b="0" dirty="0"/>
          </a:p>
          <a:p>
            <a:r>
              <a:rPr lang="fr-FR" sz="2200" b="0" dirty="0" err="1"/>
              <a:t>Rythmologie</a:t>
            </a:r>
            <a:endParaRPr lang="fr-FR" sz="2200" b="0" dirty="0"/>
          </a:p>
          <a:p>
            <a:endParaRPr lang="fr-FR" sz="2200" b="0" dirty="0" smtClean="0"/>
          </a:p>
          <a:p>
            <a:r>
              <a:rPr lang="fr-FR" sz="2200" b="0" dirty="0" smtClean="0"/>
              <a:t>Athérosclérose</a:t>
            </a:r>
          </a:p>
          <a:p>
            <a:endParaRPr lang="fr-FR" sz="2200" b="0" dirty="0"/>
          </a:p>
          <a:p>
            <a:r>
              <a:rPr lang="fr-FR" sz="2200" b="0" dirty="0"/>
              <a:t>Métabolisme</a:t>
            </a:r>
          </a:p>
        </p:txBody>
      </p:sp>
      <p:sp>
        <p:nvSpPr>
          <p:cNvPr id="8" name="Espace réservé du contenu 6"/>
          <p:cNvSpPr txBox="1">
            <a:spLocks/>
          </p:cNvSpPr>
          <p:nvPr/>
        </p:nvSpPr>
        <p:spPr>
          <a:xfrm>
            <a:off x="6228184" y="2608313"/>
            <a:ext cx="2664296" cy="37730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fr-FR" sz="1600" u="sng" dirty="0">
                <a:hlinkClick r:id="rId3" tooltip="Centre de recherche radio thoracique de Bordeaux"/>
              </a:rPr>
              <a:t>Centre de recherche radio thoracique de </a:t>
            </a:r>
            <a:r>
              <a:rPr lang="fr-FR" sz="1600" u="sng" dirty="0" smtClean="0">
                <a:hlinkClick r:id="rId3" tooltip="Centre de recherche radio thoracique de Bordeaux"/>
              </a:rPr>
              <a:t>Bordeaux</a:t>
            </a:r>
            <a:endParaRPr lang="fr-FR" sz="1600" dirty="0" smtClean="0"/>
          </a:p>
          <a:p>
            <a:pPr>
              <a:spcBef>
                <a:spcPts val="600"/>
              </a:spcBef>
            </a:pPr>
            <a:r>
              <a:rPr lang="fr-FR" sz="1600" dirty="0">
                <a:hlinkClick r:id="rId4"/>
              </a:rPr>
              <a:t>IHU </a:t>
            </a:r>
            <a:r>
              <a:rPr lang="fr-FR" sz="1600" dirty="0" err="1" smtClean="0">
                <a:hlinkClick r:id="rId4"/>
              </a:rPr>
              <a:t>Liryc</a:t>
            </a:r>
            <a:endParaRPr lang="fr-FR" sz="1600" dirty="0" smtClean="0"/>
          </a:p>
          <a:p>
            <a:pPr>
              <a:spcBef>
                <a:spcPts val="600"/>
              </a:spcBef>
            </a:pPr>
            <a:r>
              <a:rPr lang="fr-FR" sz="1600" u="sng" dirty="0">
                <a:hlinkClick r:id="rId5"/>
              </a:rPr>
              <a:t>LVTS, équipe </a:t>
            </a:r>
            <a:r>
              <a:rPr lang="fr-FR" sz="1600" u="sng" dirty="0" err="1">
                <a:hlinkClick r:id="rId5"/>
              </a:rPr>
              <a:t>Cardiovascular</a:t>
            </a:r>
            <a:r>
              <a:rPr lang="fr-FR" sz="1600" u="sng" dirty="0">
                <a:hlinkClick r:id="rId5"/>
              </a:rPr>
              <a:t> </a:t>
            </a:r>
            <a:r>
              <a:rPr lang="fr-FR" sz="1600" u="sng" dirty="0" err="1" smtClean="0">
                <a:hlinkClick r:id="rId5"/>
              </a:rPr>
              <a:t>imaging</a:t>
            </a:r>
            <a:endParaRPr lang="fr-FR" sz="1600" dirty="0"/>
          </a:p>
          <a:p>
            <a:pPr>
              <a:spcBef>
                <a:spcPts val="600"/>
              </a:spcBef>
            </a:pPr>
            <a:r>
              <a:rPr lang="fr-FR" sz="1600" u="sng" dirty="0">
                <a:hlinkClick r:id="rId6"/>
              </a:rPr>
              <a:t>PARCC, équipe Imaging of </a:t>
            </a:r>
            <a:r>
              <a:rPr lang="fr-FR" sz="1600" u="sng" dirty="0" smtClean="0">
                <a:hlinkClick r:id="rId6"/>
              </a:rPr>
              <a:t>microcirculation</a:t>
            </a:r>
            <a:endParaRPr lang="fr-FR" sz="1600" dirty="0" smtClean="0"/>
          </a:p>
          <a:p>
            <a:pPr>
              <a:spcBef>
                <a:spcPts val="600"/>
              </a:spcBef>
            </a:pPr>
            <a:r>
              <a:rPr lang="fr-FR" sz="1600" dirty="0">
                <a:hlinkClick r:id="rId7"/>
              </a:rPr>
              <a:t>IMB, UMR </a:t>
            </a:r>
            <a:r>
              <a:rPr lang="fr-FR" sz="1600" dirty="0" smtClean="0">
                <a:hlinkClick r:id="rId7"/>
              </a:rPr>
              <a:t>5251</a:t>
            </a:r>
            <a:endParaRPr lang="fr-FR" sz="1600" dirty="0">
              <a:solidFill>
                <a:srgbClr val="169FBA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600" dirty="0" smtClean="0">
                <a:hlinkClick r:id="rId8"/>
              </a:rPr>
              <a:t>CarMeN</a:t>
            </a:r>
            <a:endParaRPr lang="fr-FR" sz="1600" dirty="0" smtClean="0">
              <a:solidFill>
                <a:srgbClr val="169FBA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600" dirty="0" err="1">
                <a:solidFill>
                  <a:srgbClr val="169FBA"/>
                </a:solidFill>
                <a:hlinkClick r:id="rId9"/>
              </a:rPr>
              <a:t>Creatis</a:t>
            </a:r>
            <a:endParaRPr lang="fr-FR" sz="1600" dirty="0">
              <a:solidFill>
                <a:srgbClr val="169FBA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600" u="sng" dirty="0" smtClean="0">
                <a:hlinkClick r:id="rId10"/>
              </a:rPr>
              <a:t>CRI</a:t>
            </a:r>
            <a:r>
              <a:rPr lang="fr-FR" sz="1600" u="sng" dirty="0">
                <a:hlinkClick r:id="rId10"/>
              </a:rPr>
              <a:t>, équipe Laboratoire des Biomarqueurs en </a:t>
            </a:r>
            <a:r>
              <a:rPr lang="fr-FR" sz="1600" u="sng" dirty="0" smtClean="0">
                <a:hlinkClick r:id="rId10"/>
              </a:rPr>
              <a:t>Imagerie</a:t>
            </a:r>
            <a:endParaRPr lang="fr-FR" sz="1600" dirty="0" smtClean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8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0" dirty="0"/>
              <a:t>Cardiologie et </a:t>
            </a:r>
            <a:r>
              <a:rPr lang="fr-FR" b="0" dirty="0" smtClean="0"/>
              <a:t>métabolisme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9782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D5BD90-7C36-42E8-BE88-F2EFF8458A84}" type="datetime4">
              <a:rPr lang="fr-FR" smtClean="0"/>
              <a:t>23 mai 2016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800" b="0" kern="1200" dirty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3200" smtClean="0"/>
              <a:t>Un interlocuteur privilégié et reconnu pour la recherche partenariale</a:t>
            </a:r>
            <a:endParaRPr lang="fr-FR" sz="3200"/>
          </a:p>
        </p:txBody>
      </p:sp>
    </p:spTree>
    <p:extLst>
      <p:ext uri="{BB962C8B-B14F-4D97-AF65-F5344CB8AC3E}">
        <p14:creationId xmlns:p14="http://schemas.microsoft.com/office/powerpoint/2010/main" val="12070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Une expérience reconnue de la valorisation et des partenariats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B61C8C-71D2-42D5-8AB4-5994255F39BF}" type="datetime4">
              <a:rPr lang="fr-FR" smtClean="0"/>
              <a:t>23 mai 2016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88203" y="1916832"/>
            <a:ext cx="8676285" cy="4400976"/>
            <a:chOff x="288203" y="2024920"/>
            <a:chExt cx="8676285" cy="4400976"/>
          </a:xfrm>
        </p:grpSpPr>
        <p:grpSp>
          <p:nvGrpSpPr>
            <p:cNvPr id="12" name="Groupe 11"/>
            <p:cNvGrpSpPr>
              <a:grpSpLocks noChangeAspect="1"/>
            </p:cNvGrpSpPr>
            <p:nvPr/>
          </p:nvGrpSpPr>
          <p:grpSpPr>
            <a:xfrm>
              <a:off x="2880000" y="2348880"/>
              <a:ext cx="3384000" cy="3455389"/>
              <a:chOff x="2483768" y="1989240"/>
              <a:chExt cx="3525625" cy="3600000"/>
            </a:xfrm>
          </p:grpSpPr>
          <p:pic>
            <p:nvPicPr>
              <p:cNvPr id="1026" name="Picture 2" descr="Afficher l'image d'origine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90" t="1136" r="20004" b="10689"/>
              <a:stretch/>
            </p:blipFill>
            <p:spPr bwMode="auto">
              <a:xfrm>
                <a:off x="2483768" y="1989240"/>
                <a:ext cx="3525625" cy="36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60" name="Groupe 159"/>
              <p:cNvGrpSpPr>
                <a:grpSpLocks noChangeAspect="1"/>
              </p:cNvGrpSpPr>
              <p:nvPr/>
            </p:nvGrpSpPr>
            <p:grpSpPr>
              <a:xfrm>
                <a:off x="4192910" y="2766613"/>
                <a:ext cx="252000" cy="252000"/>
                <a:chOff x="1757414" y="1322668"/>
                <a:chExt cx="5040000" cy="5040000"/>
              </a:xfrm>
            </p:grpSpPr>
            <p:grpSp>
              <p:nvGrpSpPr>
                <p:cNvPr id="161" name="Groupe 160"/>
                <p:cNvGrpSpPr/>
                <p:nvPr/>
              </p:nvGrpSpPr>
              <p:grpSpPr>
                <a:xfrm rot="18900000">
                  <a:off x="2225414" y="1790668"/>
                  <a:ext cx="4104000" cy="4104000"/>
                  <a:chOff x="2225414" y="1809496"/>
                  <a:chExt cx="4104000" cy="4104000"/>
                </a:xfrm>
                <a:scene3d>
                  <a:camera prst="orthographicFront"/>
                  <a:lightRig rig="threePt" dir="t">
                    <a:rot lat="0" lon="0" rev="3600000"/>
                  </a:lightRig>
                </a:scene3d>
              </p:grpSpPr>
              <p:sp>
                <p:nvSpPr>
                  <p:cNvPr id="173" name="Ellipse 172"/>
                  <p:cNvSpPr/>
                  <p:nvPr/>
                </p:nvSpPr>
                <p:spPr>
                  <a:xfrm>
                    <a:off x="2225414" y="1809496"/>
                    <a:ext cx="4104000" cy="4104000"/>
                  </a:xfrm>
                  <a:prstGeom prst="ellipse">
                    <a:avLst/>
                  </a:prstGeom>
                  <a:solidFill>
                    <a:srgbClr val="008493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  <p:sp>
                <p:nvSpPr>
                  <p:cNvPr id="174" name="Ellipse 173"/>
                  <p:cNvSpPr/>
                  <p:nvPr/>
                </p:nvSpPr>
                <p:spPr>
                  <a:xfrm rot="5400000">
                    <a:off x="2225414" y="1809496"/>
                    <a:ext cx="4104000" cy="4104000"/>
                  </a:xfrm>
                  <a:prstGeom prst="ellipse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</p:grpSp>
            <p:grpSp>
              <p:nvGrpSpPr>
                <p:cNvPr id="163" name="Groupe 162"/>
                <p:cNvGrpSpPr/>
                <p:nvPr/>
              </p:nvGrpSpPr>
              <p:grpSpPr>
                <a:xfrm>
                  <a:off x="1757414" y="1322668"/>
                  <a:ext cx="5040000" cy="5040000"/>
                  <a:chOff x="4572000" y="1201144"/>
                  <a:chExt cx="5040000" cy="5040000"/>
                </a:xfrm>
                <a:solidFill>
                  <a:schemeClr val="bg1"/>
                </a:solidFill>
              </p:grpSpPr>
              <p:grpSp>
                <p:nvGrpSpPr>
                  <p:cNvPr id="166" name="Groupe 165"/>
                  <p:cNvGrpSpPr/>
                  <p:nvPr/>
                </p:nvGrpSpPr>
                <p:grpSpPr>
                  <a:xfrm>
                    <a:off x="4572000" y="3361144"/>
                    <a:ext cx="5040000" cy="720000"/>
                    <a:chOff x="5211389" y="3985457"/>
                    <a:chExt cx="5040000" cy="720000"/>
                  </a:xfrm>
                  <a:grpFill/>
                </p:grpSpPr>
                <p:sp>
                  <p:nvSpPr>
                    <p:cNvPr id="170" name="Triangle isocèle 169"/>
                    <p:cNvSpPr/>
                    <p:nvPr/>
                  </p:nvSpPr>
                  <p:spPr>
                    <a:xfrm rot="16200000">
                      <a:off x="863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72" name="Triangle isocèle 171"/>
                    <p:cNvSpPr/>
                    <p:nvPr/>
                  </p:nvSpPr>
                  <p:spPr>
                    <a:xfrm rot="5400000">
                      <a:off x="611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grpSp>
                <p:nvGrpSpPr>
                  <p:cNvPr id="167" name="Groupe 166"/>
                  <p:cNvGrpSpPr/>
                  <p:nvPr/>
                </p:nvGrpSpPr>
                <p:grpSpPr>
                  <a:xfrm>
                    <a:off x="6732000" y="1201144"/>
                    <a:ext cx="720000" cy="5040000"/>
                    <a:chOff x="6471390" y="1793592"/>
                    <a:chExt cx="720000" cy="5040000"/>
                  </a:xfrm>
                  <a:grpFill/>
                </p:grpSpPr>
                <p:sp>
                  <p:nvSpPr>
                    <p:cNvPr id="168" name="Triangle isocèle 167"/>
                    <p:cNvSpPr/>
                    <p:nvPr/>
                  </p:nvSpPr>
                  <p:spPr>
                    <a:xfrm>
                      <a:off x="6471390" y="431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69" name="Triangle isocèle 168"/>
                    <p:cNvSpPr/>
                    <p:nvPr/>
                  </p:nvSpPr>
                  <p:spPr>
                    <a:xfrm rot="10800000">
                      <a:off x="6471390" y="179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</p:grpSp>
            <p:sp>
              <p:nvSpPr>
                <p:cNvPr id="165" name="Ellipse 164"/>
                <p:cNvSpPr/>
                <p:nvPr/>
              </p:nvSpPr>
              <p:spPr>
                <a:xfrm>
                  <a:off x="3287414" y="2852668"/>
                  <a:ext cx="1980000" cy="1980000"/>
                </a:xfrm>
                <a:prstGeom prst="ellipse">
                  <a:avLst/>
                </a:prstGeom>
                <a:solidFill>
                  <a:srgbClr val="6F1945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fr-FR" sz="1600" dirty="0"/>
                </a:p>
              </p:txBody>
            </p:sp>
          </p:grpSp>
          <p:grpSp>
            <p:nvGrpSpPr>
              <p:cNvPr id="175" name="Groupe 174"/>
              <p:cNvGrpSpPr>
                <a:grpSpLocks noChangeAspect="1"/>
              </p:cNvGrpSpPr>
              <p:nvPr/>
            </p:nvGrpSpPr>
            <p:grpSpPr>
              <a:xfrm>
                <a:off x="4917297" y="3981544"/>
                <a:ext cx="252000" cy="252000"/>
                <a:chOff x="1757414" y="1322668"/>
                <a:chExt cx="5040000" cy="5040000"/>
              </a:xfrm>
            </p:grpSpPr>
            <p:grpSp>
              <p:nvGrpSpPr>
                <p:cNvPr id="176" name="Groupe 175"/>
                <p:cNvGrpSpPr/>
                <p:nvPr/>
              </p:nvGrpSpPr>
              <p:grpSpPr>
                <a:xfrm rot="18900000">
                  <a:off x="2225414" y="1790668"/>
                  <a:ext cx="4104000" cy="4104000"/>
                  <a:chOff x="2225414" y="1809496"/>
                  <a:chExt cx="4104000" cy="4104000"/>
                </a:xfrm>
                <a:scene3d>
                  <a:camera prst="orthographicFront"/>
                  <a:lightRig rig="threePt" dir="t">
                    <a:rot lat="0" lon="0" rev="3600000"/>
                  </a:lightRig>
                </a:scene3d>
              </p:grpSpPr>
              <p:sp>
                <p:nvSpPr>
                  <p:cNvPr id="189" name="Ellipse 188"/>
                  <p:cNvSpPr/>
                  <p:nvPr/>
                </p:nvSpPr>
                <p:spPr>
                  <a:xfrm>
                    <a:off x="2225414" y="1809496"/>
                    <a:ext cx="4104000" cy="4104000"/>
                  </a:xfrm>
                  <a:prstGeom prst="ellipse">
                    <a:avLst/>
                  </a:prstGeom>
                  <a:solidFill>
                    <a:srgbClr val="008493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  <p:sp>
                <p:nvSpPr>
                  <p:cNvPr id="190" name="Ellipse 189"/>
                  <p:cNvSpPr/>
                  <p:nvPr/>
                </p:nvSpPr>
                <p:spPr>
                  <a:xfrm rot="5400000">
                    <a:off x="2225414" y="1809496"/>
                    <a:ext cx="4104000" cy="4104000"/>
                  </a:xfrm>
                  <a:prstGeom prst="ellipse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</p:grpSp>
            <p:grpSp>
              <p:nvGrpSpPr>
                <p:cNvPr id="177" name="Groupe 176"/>
                <p:cNvGrpSpPr/>
                <p:nvPr/>
              </p:nvGrpSpPr>
              <p:grpSpPr>
                <a:xfrm>
                  <a:off x="1757414" y="1322668"/>
                  <a:ext cx="5040000" cy="5040000"/>
                  <a:chOff x="4572000" y="1201144"/>
                  <a:chExt cx="5040000" cy="5040000"/>
                </a:xfrm>
                <a:solidFill>
                  <a:schemeClr val="bg1"/>
                </a:solidFill>
              </p:grpSpPr>
              <p:grpSp>
                <p:nvGrpSpPr>
                  <p:cNvPr id="180" name="Groupe 179"/>
                  <p:cNvGrpSpPr/>
                  <p:nvPr/>
                </p:nvGrpSpPr>
                <p:grpSpPr>
                  <a:xfrm>
                    <a:off x="4572000" y="3361144"/>
                    <a:ext cx="5040000" cy="720000"/>
                    <a:chOff x="5211389" y="3985457"/>
                    <a:chExt cx="5040000" cy="720000"/>
                  </a:xfrm>
                  <a:grpFill/>
                </p:grpSpPr>
                <p:sp>
                  <p:nvSpPr>
                    <p:cNvPr id="186" name="Triangle isocèle 185"/>
                    <p:cNvSpPr/>
                    <p:nvPr/>
                  </p:nvSpPr>
                  <p:spPr>
                    <a:xfrm rot="16200000">
                      <a:off x="863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88" name="Triangle isocèle 187"/>
                    <p:cNvSpPr/>
                    <p:nvPr/>
                  </p:nvSpPr>
                  <p:spPr>
                    <a:xfrm rot="5400000">
                      <a:off x="611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grpSp>
                <p:nvGrpSpPr>
                  <p:cNvPr id="181" name="Groupe 180"/>
                  <p:cNvGrpSpPr/>
                  <p:nvPr/>
                </p:nvGrpSpPr>
                <p:grpSpPr>
                  <a:xfrm>
                    <a:off x="6732000" y="1201144"/>
                    <a:ext cx="720000" cy="5040000"/>
                    <a:chOff x="6471390" y="1793592"/>
                    <a:chExt cx="720000" cy="5040000"/>
                  </a:xfrm>
                  <a:grpFill/>
                </p:grpSpPr>
                <p:sp>
                  <p:nvSpPr>
                    <p:cNvPr id="184" name="Triangle isocèle 183"/>
                    <p:cNvSpPr/>
                    <p:nvPr/>
                  </p:nvSpPr>
                  <p:spPr>
                    <a:xfrm>
                      <a:off x="6471390" y="431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85" name="Triangle isocèle 184"/>
                    <p:cNvSpPr/>
                    <p:nvPr/>
                  </p:nvSpPr>
                  <p:spPr>
                    <a:xfrm rot="10800000">
                      <a:off x="6471390" y="179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</p:grpSp>
            <p:sp>
              <p:nvSpPr>
                <p:cNvPr id="178" name="Ellipse 177"/>
                <p:cNvSpPr/>
                <p:nvPr/>
              </p:nvSpPr>
              <p:spPr>
                <a:xfrm>
                  <a:off x="3287414" y="2852668"/>
                  <a:ext cx="1980000" cy="1980000"/>
                </a:xfrm>
                <a:prstGeom prst="ellipse">
                  <a:avLst/>
                </a:prstGeom>
                <a:solidFill>
                  <a:srgbClr val="6F1945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fr-FR" sz="1600" dirty="0"/>
                </a:p>
              </p:txBody>
            </p:sp>
          </p:grpSp>
          <p:grpSp>
            <p:nvGrpSpPr>
              <p:cNvPr id="191" name="Groupe 190"/>
              <p:cNvGrpSpPr>
                <a:grpSpLocks noChangeAspect="1"/>
              </p:cNvGrpSpPr>
              <p:nvPr/>
            </p:nvGrpSpPr>
            <p:grpSpPr>
              <a:xfrm>
                <a:off x="5111911" y="4206415"/>
                <a:ext cx="252000" cy="252000"/>
                <a:chOff x="1757414" y="1322668"/>
                <a:chExt cx="5040000" cy="5040000"/>
              </a:xfrm>
            </p:grpSpPr>
            <p:grpSp>
              <p:nvGrpSpPr>
                <p:cNvPr id="193" name="Groupe 192"/>
                <p:cNvGrpSpPr/>
                <p:nvPr/>
              </p:nvGrpSpPr>
              <p:grpSpPr>
                <a:xfrm rot="18900000">
                  <a:off x="2225414" y="1790668"/>
                  <a:ext cx="4104000" cy="4104000"/>
                  <a:chOff x="2225414" y="1809496"/>
                  <a:chExt cx="4104000" cy="4104000"/>
                </a:xfrm>
                <a:scene3d>
                  <a:camera prst="orthographicFront"/>
                  <a:lightRig rig="threePt" dir="t">
                    <a:rot lat="0" lon="0" rev="3600000"/>
                  </a:lightRig>
                </a:scene3d>
              </p:grpSpPr>
              <p:sp>
                <p:nvSpPr>
                  <p:cNvPr id="212" name="Ellipse 211"/>
                  <p:cNvSpPr/>
                  <p:nvPr/>
                </p:nvSpPr>
                <p:spPr>
                  <a:xfrm>
                    <a:off x="2225414" y="1809496"/>
                    <a:ext cx="4104000" cy="4104000"/>
                  </a:xfrm>
                  <a:prstGeom prst="ellipse">
                    <a:avLst/>
                  </a:prstGeom>
                  <a:solidFill>
                    <a:srgbClr val="008493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  <p:sp>
                <p:nvSpPr>
                  <p:cNvPr id="213" name="Ellipse 212"/>
                  <p:cNvSpPr/>
                  <p:nvPr/>
                </p:nvSpPr>
                <p:spPr>
                  <a:xfrm rot="5400000">
                    <a:off x="2225414" y="1809496"/>
                    <a:ext cx="4104000" cy="4104000"/>
                  </a:xfrm>
                  <a:prstGeom prst="ellipse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</p:grpSp>
            <p:grpSp>
              <p:nvGrpSpPr>
                <p:cNvPr id="194" name="Groupe 193"/>
                <p:cNvGrpSpPr/>
                <p:nvPr/>
              </p:nvGrpSpPr>
              <p:grpSpPr>
                <a:xfrm>
                  <a:off x="1757414" y="1322668"/>
                  <a:ext cx="5040000" cy="5040000"/>
                  <a:chOff x="4572000" y="1201144"/>
                  <a:chExt cx="5040000" cy="5040000"/>
                </a:xfrm>
                <a:solidFill>
                  <a:schemeClr val="bg1"/>
                </a:solidFill>
              </p:grpSpPr>
              <p:grpSp>
                <p:nvGrpSpPr>
                  <p:cNvPr id="196" name="Groupe 195"/>
                  <p:cNvGrpSpPr/>
                  <p:nvPr/>
                </p:nvGrpSpPr>
                <p:grpSpPr>
                  <a:xfrm>
                    <a:off x="4572000" y="3361144"/>
                    <a:ext cx="5040000" cy="720000"/>
                    <a:chOff x="5211389" y="3985457"/>
                    <a:chExt cx="5040000" cy="720000"/>
                  </a:xfrm>
                  <a:grpFill/>
                </p:grpSpPr>
                <p:sp>
                  <p:nvSpPr>
                    <p:cNvPr id="208" name="Triangle isocèle 207"/>
                    <p:cNvSpPr/>
                    <p:nvPr/>
                  </p:nvSpPr>
                  <p:spPr>
                    <a:xfrm rot="16200000">
                      <a:off x="863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11" name="Triangle isocèle 210"/>
                    <p:cNvSpPr/>
                    <p:nvPr/>
                  </p:nvSpPr>
                  <p:spPr>
                    <a:xfrm rot="5400000">
                      <a:off x="611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grpSp>
                <p:nvGrpSpPr>
                  <p:cNvPr id="199" name="Groupe 198"/>
                  <p:cNvGrpSpPr/>
                  <p:nvPr/>
                </p:nvGrpSpPr>
                <p:grpSpPr>
                  <a:xfrm>
                    <a:off x="6732000" y="1201144"/>
                    <a:ext cx="720000" cy="5040000"/>
                    <a:chOff x="6471390" y="1793592"/>
                    <a:chExt cx="720000" cy="5040000"/>
                  </a:xfrm>
                  <a:grpFill/>
                </p:grpSpPr>
                <p:sp>
                  <p:nvSpPr>
                    <p:cNvPr id="201" name="Triangle isocèle 200"/>
                    <p:cNvSpPr/>
                    <p:nvPr/>
                  </p:nvSpPr>
                  <p:spPr>
                    <a:xfrm>
                      <a:off x="6471390" y="431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05" name="Triangle isocèle 204"/>
                    <p:cNvSpPr/>
                    <p:nvPr/>
                  </p:nvSpPr>
                  <p:spPr>
                    <a:xfrm rot="10800000">
                      <a:off x="6471390" y="179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</p:grpSp>
            <p:sp>
              <p:nvSpPr>
                <p:cNvPr id="195" name="Ellipse 194"/>
                <p:cNvSpPr/>
                <p:nvPr/>
              </p:nvSpPr>
              <p:spPr>
                <a:xfrm>
                  <a:off x="3287414" y="2852668"/>
                  <a:ext cx="1980000" cy="1980000"/>
                </a:xfrm>
                <a:prstGeom prst="ellipse">
                  <a:avLst/>
                </a:prstGeom>
                <a:solidFill>
                  <a:srgbClr val="6F1945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fr-FR" sz="1600" dirty="0"/>
                </a:p>
              </p:txBody>
            </p:sp>
          </p:grpSp>
          <p:grpSp>
            <p:nvGrpSpPr>
              <p:cNvPr id="214" name="Groupe 213"/>
              <p:cNvGrpSpPr>
                <a:grpSpLocks noChangeAspect="1"/>
              </p:cNvGrpSpPr>
              <p:nvPr/>
            </p:nvGrpSpPr>
            <p:grpSpPr>
              <a:xfrm>
                <a:off x="3402578" y="4329128"/>
                <a:ext cx="252000" cy="252000"/>
                <a:chOff x="1757414" y="1322668"/>
                <a:chExt cx="5040000" cy="5040000"/>
              </a:xfrm>
            </p:grpSpPr>
            <p:grpSp>
              <p:nvGrpSpPr>
                <p:cNvPr id="215" name="Groupe 214"/>
                <p:cNvGrpSpPr/>
                <p:nvPr/>
              </p:nvGrpSpPr>
              <p:grpSpPr>
                <a:xfrm rot="18900000">
                  <a:off x="2225414" y="1790668"/>
                  <a:ext cx="4104000" cy="4104000"/>
                  <a:chOff x="2225414" y="1809496"/>
                  <a:chExt cx="4104000" cy="4104000"/>
                </a:xfrm>
                <a:scene3d>
                  <a:camera prst="orthographicFront"/>
                  <a:lightRig rig="threePt" dir="t">
                    <a:rot lat="0" lon="0" rev="3600000"/>
                  </a:lightRig>
                </a:scene3d>
              </p:grpSpPr>
              <p:sp>
                <p:nvSpPr>
                  <p:cNvPr id="224" name="Ellipse 223"/>
                  <p:cNvSpPr/>
                  <p:nvPr/>
                </p:nvSpPr>
                <p:spPr>
                  <a:xfrm>
                    <a:off x="2225414" y="1809496"/>
                    <a:ext cx="4104000" cy="4104000"/>
                  </a:xfrm>
                  <a:prstGeom prst="ellipse">
                    <a:avLst/>
                  </a:prstGeom>
                  <a:solidFill>
                    <a:srgbClr val="008493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  <p:sp>
                <p:nvSpPr>
                  <p:cNvPr id="225" name="Ellipse 224"/>
                  <p:cNvSpPr/>
                  <p:nvPr/>
                </p:nvSpPr>
                <p:spPr>
                  <a:xfrm rot="5400000">
                    <a:off x="2225414" y="1809496"/>
                    <a:ext cx="4104000" cy="4104000"/>
                  </a:xfrm>
                  <a:prstGeom prst="ellipse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</p:grpSp>
            <p:grpSp>
              <p:nvGrpSpPr>
                <p:cNvPr id="216" name="Groupe 215"/>
                <p:cNvGrpSpPr/>
                <p:nvPr/>
              </p:nvGrpSpPr>
              <p:grpSpPr>
                <a:xfrm>
                  <a:off x="1757414" y="1322668"/>
                  <a:ext cx="5040000" cy="5040000"/>
                  <a:chOff x="4572000" y="1201144"/>
                  <a:chExt cx="5040000" cy="5040000"/>
                </a:xfrm>
                <a:solidFill>
                  <a:schemeClr val="bg1"/>
                </a:solidFill>
              </p:grpSpPr>
              <p:grpSp>
                <p:nvGrpSpPr>
                  <p:cNvPr id="218" name="Groupe 217"/>
                  <p:cNvGrpSpPr/>
                  <p:nvPr/>
                </p:nvGrpSpPr>
                <p:grpSpPr>
                  <a:xfrm>
                    <a:off x="4572000" y="3361144"/>
                    <a:ext cx="5040000" cy="720000"/>
                    <a:chOff x="5211389" y="3985457"/>
                    <a:chExt cx="5040000" cy="720000"/>
                  </a:xfrm>
                  <a:grpFill/>
                </p:grpSpPr>
                <p:sp>
                  <p:nvSpPr>
                    <p:cNvPr id="222" name="Triangle isocèle 221"/>
                    <p:cNvSpPr/>
                    <p:nvPr/>
                  </p:nvSpPr>
                  <p:spPr>
                    <a:xfrm rot="16200000">
                      <a:off x="863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23" name="Triangle isocèle 222"/>
                    <p:cNvSpPr/>
                    <p:nvPr/>
                  </p:nvSpPr>
                  <p:spPr>
                    <a:xfrm rot="5400000">
                      <a:off x="611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grpSp>
                <p:nvGrpSpPr>
                  <p:cNvPr id="219" name="Groupe 218"/>
                  <p:cNvGrpSpPr/>
                  <p:nvPr/>
                </p:nvGrpSpPr>
                <p:grpSpPr>
                  <a:xfrm>
                    <a:off x="6732000" y="1201144"/>
                    <a:ext cx="720000" cy="5040000"/>
                    <a:chOff x="6471390" y="1793592"/>
                    <a:chExt cx="720000" cy="5040000"/>
                  </a:xfrm>
                  <a:grpFill/>
                </p:grpSpPr>
                <p:sp>
                  <p:nvSpPr>
                    <p:cNvPr id="220" name="Triangle isocèle 219"/>
                    <p:cNvSpPr/>
                    <p:nvPr/>
                  </p:nvSpPr>
                  <p:spPr>
                    <a:xfrm>
                      <a:off x="6471390" y="431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21" name="Triangle isocèle 220"/>
                    <p:cNvSpPr/>
                    <p:nvPr/>
                  </p:nvSpPr>
                  <p:spPr>
                    <a:xfrm rot="10800000">
                      <a:off x="6471390" y="179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</p:grpSp>
            <p:sp>
              <p:nvSpPr>
                <p:cNvPr id="217" name="Ellipse 216"/>
                <p:cNvSpPr/>
                <p:nvPr/>
              </p:nvSpPr>
              <p:spPr>
                <a:xfrm>
                  <a:off x="3287414" y="2852668"/>
                  <a:ext cx="1980000" cy="1980000"/>
                </a:xfrm>
                <a:prstGeom prst="ellipse">
                  <a:avLst/>
                </a:prstGeom>
                <a:solidFill>
                  <a:srgbClr val="6F1945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fr-FR" sz="1600" dirty="0"/>
                </a:p>
              </p:txBody>
            </p:sp>
          </p:grpSp>
          <p:grpSp>
            <p:nvGrpSpPr>
              <p:cNvPr id="226" name="Groupe 225"/>
              <p:cNvGrpSpPr>
                <a:grpSpLocks noChangeAspect="1"/>
              </p:cNvGrpSpPr>
              <p:nvPr/>
            </p:nvGrpSpPr>
            <p:grpSpPr>
              <a:xfrm>
                <a:off x="5040519" y="4927586"/>
                <a:ext cx="252000" cy="252000"/>
                <a:chOff x="1757414" y="1322668"/>
                <a:chExt cx="5040000" cy="5040000"/>
              </a:xfrm>
            </p:grpSpPr>
            <p:grpSp>
              <p:nvGrpSpPr>
                <p:cNvPr id="227" name="Groupe 226"/>
                <p:cNvGrpSpPr/>
                <p:nvPr/>
              </p:nvGrpSpPr>
              <p:grpSpPr>
                <a:xfrm rot="18900000">
                  <a:off x="2225414" y="1790668"/>
                  <a:ext cx="4104000" cy="4104000"/>
                  <a:chOff x="2225414" y="1809496"/>
                  <a:chExt cx="4104000" cy="4104000"/>
                </a:xfrm>
                <a:scene3d>
                  <a:camera prst="orthographicFront"/>
                  <a:lightRig rig="threePt" dir="t">
                    <a:rot lat="0" lon="0" rev="3600000"/>
                  </a:lightRig>
                </a:scene3d>
              </p:grpSpPr>
              <p:sp>
                <p:nvSpPr>
                  <p:cNvPr id="236" name="Ellipse 235"/>
                  <p:cNvSpPr/>
                  <p:nvPr/>
                </p:nvSpPr>
                <p:spPr>
                  <a:xfrm>
                    <a:off x="2225414" y="1809496"/>
                    <a:ext cx="4104000" cy="4104000"/>
                  </a:xfrm>
                  <a:prstGeom prst="ellipse">
                    <a:avLst/>
                  </a:prstGeom>
                  <a:solidFill>
                    <a:srgbClr val="008493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  <p:sp>
                <p:nvSpPr>
                  <p:cNvPr id="237" name="Ellipse 236"/>
                  <p:cNvSpPr/>
                  <p:nvPr/>
                </p:nvSpPr>
                <p:spPr>
                  <a:xfrm rot="5400000">
                    <a:off x="2225414" y="1809496"/>
                    <a:ext cx="4104000" cy="4104000"/>
                  </a:xfrm>
                  <a:prstGeom prst="ellipse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</p:grpSp>
            <p:grpSp>
              <p:nvGrpSpPr>
                <p:cNvPr id="228" name="Groupe 227"/>
                <p:cNvGrpSpPr/>
                <p:nvPr/>
              </p:nvGrpSpPr>
              <p:grpSpPr>
                <a:xfrm>
                  <a:off x="1757414" y="1322668"/>
                  <a:ext cx="5040000" cy="5040000"/>
                  <a:chOff x="4572000" y="1201144"/>
                  <a:chExt cx="5040000" cy="5040000"/>
                </a:xfrm>
                <a:solidFill>
                  <a:schemeClr val="bg1"/>
                </a:solidFill>
              </p:grpSpPr>
              <p:grpSp>
                <p:nvGrpSpPr>
                  <p:cNvPr id="230" name="Groupe 229"/>
                  <p:cNvGrpSpPr/>
                  <p:nvPr/>
                </p:nvGrpSpPr>
                <p:grpSpPr>
                  <a:xfrm>
                    <a:off x="4572000" y="3361144"/>
                    <a:ext cx="5040000" cy="720000"/>
                    <a:chOff x="5211389" y="3985457"/>
                    <a:chExt cx="5040000" cy="720000"/>
                  </a:xfrm>
                  <a:grpFill/>
                </p:grpSpPr>
                <p:sp>
                  <p:nvSpPr>
                    <p:cNvPr id="234" name="Triangle isocèle 233"/>
                    <p:cNvSpPr/>
                    <p:nvPr/>
                  </p:nvSpPr>
                  <p:spPr>
                    <a:xfrm rot="16200000">
                      <a:off x="863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35" name="Triangle isocèle 234"/>
                    <p:cNvSpPr/>
                    <p:nvPr/>
                  </p:nvSpPr>
                  <p:spPr>
                    <a:xfrm rot="5400000">
                      <a:off x="611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grpSp>
                <p:nvGrpSpPr>
                  <p:cNvPr id="231" name="Groupe 230"/>
                  <p:cNvGrpSpPr/>
                  <p:nvPr/>
                </p:nvGrpSpPr>
                <p:grpSpPr>
                  <a:xfrm>
                    <a:off x="6732000" y="1201144"/>
                    <a:ext cx="720000" cy="5040000"/>
                    <a:chOff x="6471390" y="1793592"/>
                    <a:chExt cx="720000" cy="5040000"/>
                  </a:xfrm>
                  <a:grpFill/>
                </p:grpSpPr>
                <p:sp>
                  <p:nvSpPr>
                    <p:cNvPr id="232" name="Triangle isocèle 231"/>
                    <p:cNvSpPr/>
                    <p:nvPr/>
                  </p:nvSpPr>
                  <p:spPr>
                    <a:xfrm>
                      <a:off x="6471390" y="431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33" name="Triangle isocèle 232"/>
                    <p:cNvSpPr/>
                    <p:nvPr/>
                  </p:nvSpPr>
                  <p:spPr>
                    <a:xfrm rot="10800000">
                      <a:off x="6471390" y="179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</p:grpSp>
            <p:sp>
              <p:nvSpPr>
                <p:cNvPr id="229" name="Ellipse 228"/>
                <p:cNvSpPr/>
                <p:nvPr/>
              </p:nvSpPr>
              <p:spPr>
                <a:xfrm>
                  <a:off x="3287414" y="2852668"/>
                  <a:ext cx="1980000" cy="1980000"/>
                </a:xfrm>
                <a:prstGeom prst="ellipse">
                  <a:avLst/>
                </a:prstGeom>
                <a:solidFill>
                  <a:srgbClr val="6F1945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fr-FR" sz="1600" dirty="0"/>
                </a:p>
              </p:txBody>
            </p:sp>
          </p:grpSp>
          <p:grpSp>
            <p:nvGrpSpPr>
              <p:cNvPr id="238" name="Groupe 237"/>
              <p:cNvGrpSpPr>
                <a:grpSpLocks noChangeAspect="1"/>
              </p:cNvGrpSpPr>
              <p:nvPr/>
            </p:nvGrpSpPr>
            <p:grpSpPr>
              <a:xfrm>
                <a:off x="4085834" y="2926921"/>
                <a:ext cx="252000" cy="252000"/>
                <a:chOff x="1757414" y="1322668"/>
                <a:chExt cx="5040000" cy="5040000"/>
              </a:xfrm>
            </p:grpSpPr>
            <p:grpSp>
              <p:nvGrpSpPr>
                <p:cNvPr id="239" name="Groupe 238"/>
                <p:cNvGrpSpPr/>
                <p:nvPr/>
              </p:nvGrpSpPr>
              <p:grpSpPr>
                <a:xfrm rot="18900000">
                  <a:off x="2225414" y="1790668"/>
                  <a:ext cx="4104000" cy="4104000"/>
                  <a:chOff x="2225414" y="1809496"/>
                  <a:chExt cx="4104000" cy="4104000"/>
                </a:xfrm>
                <a:scene3d>
                  <a:camera prst="orthographicFront"/>
                  <a:lightRig rig="threePt" dir="t">
                    <a:rot lat="0" lon="0" rev="3600000"/>
                  </a:lightRig>
                </a:scene3d>
              </p:grpSpPr>
              <p:sp>
                <p:nvSpPr>
                  <p:cNvPr id="248" name="Ellipse 247"/>
                  <p:cNvSpPr/>
                  <p:nvPr/>
                </p:nvSpPr>
                <p:spPr>
                  <a:xfrm>
                    <a:off x="2225414" y="1809496"/>
                    <a:ext cx="4104000" cy="4104000"/>
                  </a:xfrm>
                  <a:prstGeom prst="ellipse">
                    <a:avLst/>
                  </a:prstGeom>
                  <a:solidFill>
                    <a:srgbClr val="008493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  <p:sp>
                <p:nvSpPr>
                  <p:cNvPr id="249" name="Ellipse 248"/>
                  <p:cNvSpPr/>
                  <p:nvPr/>
                </p:nvSpPr>
                <p:spPr>
                  <a:xfrm rot="5400000">
                    <a:off x="2225414" y="1809496"/>
                    <a:ext cx="4104000" cy="4104000"/>
                  </a:xfrm>
                  <a:prstGeom prst="ellipse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Button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sz="1200" dirty="0"/>
                  </a:p>
                </p:txBody>
              </p:sp>
            </p:grpSp>
            <p:grpSp>
              <p:nvGrpSpPr>
                <p:cNvPr id="240" name="Groupe 239"/>
                <p:cNvGrpSpPr/>
                <p:nvPr/>
              </p:nvGrpSpPr>
              <p:grpSpPr>
                <a:xfrm>
                  <a:off x="1757414" y="1322668"/>
                  <a:ext cx="5040000" cy="5040000"/>
                  <a:chOff x="4572000" y="1201144"/>
                  <a:chExt cx="5040000" cy="5040000"/>
                </a:xfrm>
                <a:solidFill>
                  <a:schemeClr val="bg1"/>
                </a:solidFill>
              </p:grpSpPr>
              <p:grpSp>
                <p:nvGrpSpPr>
                  <p:cNvPr id="242" name="Groupe 241"/>
                  <p:cNvGrpSpPr/>
                  <p:nvPr/>
                </p:nvGrpSpPr>
                <p:grpSpPr>
                  <a:xfrm>
                    <a:off x="4572000" y="3361144"/>
                    <a:ext cx="5040000" cy="720000"/>
                    <a:chOff x="5211389" y="3985457"/>
                    <a:chExt cx="5040000" cy="720000"/>
                  </a:xfrm>
                  <a:grpFill/>
                </p:grpSpPr>
                <p:sp>
                  <p:nvSpPr>
                    <p:cNvPr id="246" name="Triangle isocèle 245"/>
                    <p:cNvSpPr/>
                    <p:nvPr/>
                  </p:nvSpPr>
                  <p:spPr>
                    <a:xfrm rot="16200000">
                      <a:off x="863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47" name="Triangle isocèle 246"/>
                    <p:cNvSpPr/>
                    <p:nvPr/>
                  </p:nvSpPr>
                  <p:spPr>
                    <a:xfrm rot="5400000">
                      <a:off x="6111389" y="3085457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grpSp>
                <p:nvGrpSpPr>
                  <p:cNvPr id="243" name="Groupe 242"/>
                  <p:cNvGrpSpPr/>
                  <p:nvPr/>
                </p:nvGrpSpPr>
                <p:grpSpPr>
                  <a:xfrm>
                    <a:off x="6732000" y="1201144"/>
                    <a:ext cx="720000" cy="5040000"/>
                    <a:chOff x="6471390" y="1793592"/>
                    <a:chExt cx="720000" cy="5040000"/>
                  </a:xfrm>
                  <a:grpFill/>
                </p:grpSpPr>
                <p:sp>
                  <p:nvSpPr>
                    <p:cNvPr id="244" name="Triangle isocèle 243"/>
                    <p:cNvSpPr/>
                    <p:nvPr/>
                  </p:nvSpPr>
                  <p:spPr>
                    <a:xfrm>
                      <a:off x="6471390" y="431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45" name="Triangle isocèle 244"/>
                    <p:cNvSpPr/>
                    <p:nvPr/>
                  </p:nvSpPr>
                  <p:spPr>
                    <a:xfrm rot="10800000">
                      <a:off x="6471390" y="1793592"/>
                      <a:ext cx="720000" cy="2520000"/>
                    </a:xfrm>
                    <a:prstGeom prst="triangle">
                      <a:avLst/>
                    </a:prstGeom>
                    <a:solidFill>
                      <a:srgbClr val="DEDF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</p:grpSp>
            <p:sp>
              <p:nvSpPr>
                <p:cNvPr id="241" name="Ellipse 240"/>
                <p:cNvSpPr/>
                <p:nvPr/>
              </p:nvSpPr>
              <p:spPr>
                <a:xfrm>
                  <a:off x="3287414" y="2852668"/>
                  <a:ext cx="1980000" cy="1980000"/>
                </a:xfrm>
                <a:prstGeom prst="ellipse">
                  <a:avLst/>
                </a:prstGeom>
                <a:solidFill>
                  <a:srgbClr val="6F1945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fr-FR" sz="1600" dirty="0"/>
                </a:p>
              </p:txBody>
            </p:sp>
          </p:grpSp>
        </p:grpSp>
        <p:pic>
          <p:nvPicPr>
            <p:cNvPr id="108" name="Picture 2" descr="Afficher l'image d'orig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140" y="2132856"/>
              <a:ext cx="1404000" cy="407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8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169073"/>
              <a:ext cx="540000" cy="683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14" descr="Afficher l'image d'origin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775" y="3573016"/>
              <a:ext cx="1064001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12" descr="Afficher l'image d'origin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838" y="6086490"/>
              <a:ext cx="472400" cy="326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2" descr="Afficher l'image d'origin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725144"/>
              <a:ext cx="792146" cy="243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0" descr="Afficher l'image d'origin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88" y="2193163"/>
              <a:ext cx="648000" cy="515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8" descr="Afficher l'image d'origin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221088"/>
              <a:ext cx="828000" cy="277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2" descr="Afficher l'image d'origine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708" y="5777402"/>
              <a:ext cx="576957" cy="64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8" descr="Afficher l'image d'origin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272" y="3760276"/>
              <a:ext cx="828000" cy="388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2" descr="Afficher l'image d'origin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220" y="3861112"/>
              <a:ext cx="1231696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28" descr="Afficher l'image d'origine"/>
            <p:cNvPicPr>
              <a:picLocks noChangeAspect="1" noChangeArrowheads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56288" y="4581128"/>
              <a:ext cx="1008000" cy="290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14" descr="Afficher l'image d'origine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892" y="4428500"/>
              <a:ext cx="900000" cy="258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24" descr="Afficher l'image d'origine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3359739"/>
              <a:ext cx="936000" cy="296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64488" y="4941168"/>
              <a:ext cx="900000" cy="665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4" descr="Afficher l'image d'origine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384" y="2024920"/>
              <a:ext cx="684000" cy="684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" name="Picture 42" descr="Afficher l'image d'origine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400" y="3501008"/>
              <a:ext cx="648000" cy="22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8" descr="Merck KGaA, Darmstadt, Germany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437112"/>
              <a:ext cx="1008000" cy="154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4" descr="Afficher l'image d'origine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288" y="2122895"/>
              <a:ext cx="900000" cy="37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6" descr="Afficher l'image d'origine"/>
            <p:cNvPicPr>
              <a:picLocks noChangeAspect="1" noChangeArrowheads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12248" y="2538630"/>
              <a:ext cx="792000" cy="530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22" descr="Afficher l'image d'origine"/>
            <p:cNvPicPr>
              <a:picLocks noChangeAspect="1" noChangeArrowheads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150944" y="2206063"/>
              <a:ext cx="684000" cy="286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8" descr="novartis-logo.gif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320" y="5150358"/>
              <a:ext cx="1260000" cy="222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Afficher l'image d'origine"/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392" y="5517232"/>
              <a:ext cx="756000" cy="243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10" descr="Afficher l'image d'origine"/>
            <p:cNvPicPr>
              <a:picLocks noChangeAspect="1" noChangeArrowheads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050" y="5916154"/>
              <a:ext cx="1224000" cy="393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22" descr="Servier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7745" y="5841138"/>
              <a:ext cx="1116000" cy="506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2" descr="Afficher l'image d'origine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792" y="5545255"/>
              <a:ext cx="66055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3" name="Picture 24" descr="Afficher l'image d'origine"/>
            <p:cNvPicPr>
              <a:picLocks noChangeAspect="1" noChangeArrowheads="1"/>
            </p:cNvPicPr>
            <p:nvPr/>
          </p:nvPicPr>
          <p:blipFill rotWithShape="1"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450" t="31443" r="16797" b="30758"/>
            <a:stretch/>
          </p:blipFill>
          <p:spPr bwMode="auto">
            <a:xfrm>
              <a:off x="3480754" y="5643231"/>
              <a:ext cx="792000" cy="416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10" descr="Afficher l'image d'origine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100" y="2708920"/>
              <a:ext cx="1224000" cy="356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" name="Picture 4" descr="Afficher l'image d'origine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16" y="5151256"/>
              <a:ext cx="648000" cy="343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" name="Picture 8" descr="Afficher l'image d'origine"/>
            <p:cNvPicPr>
              <a:picLocks noChangeAspect="1" noChangeArrowheads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2924944"/>
              <a:ext cx="1044000" cy="302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Afficher l'image d'origine"/>
            <p:cNvPicPr>
              <a:picLocks noChangeAspect="1" noChangeArrowheads="1"/>
            </p:cNvPicPr>
            <p:nvPr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6132" y="3150919"/>
              <a:ext cx="1152000" cy="350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TRASIS"/>
            <p:cNvPicPr>
              <a:picLocks noChangeAspect="1" noChangeArrowheads="1"/>
            </p:cNvPicPr>
            <p:nvPr/>
          </p:nvPicPr>
          <p:blipFill rotWithShape="1"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5536" y="4437112"/>
              <a:ext cx="792000" cy="46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" name="Picture 44" descr="Afficher l'image d'origine"/>
            <p:cNvPicPr>
              <a:picLocks noChangeAspect="1" noChangeArrowheads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480" y="2780928"/>
              <a:ext cx="864000" cy="574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Afficher l'image d'origine"/>
            <p:cNvPicPr>
              <a:picLocks noChangeAspect="1" noChangeArrowheads="1"/>
            </p:cNvPicPr>
            <p:nvPr/>
          </p:nvPicPr>
          <p:blipFill rotWithShape="1"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69934" y="4841011"/>
              <a:ext cx="756000" cy="338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Afficher l'image d'origine"/>
            <p:cNvPicPr>
              <a:picLocks noChangeAspect="1" noChangeArrowheads="1"/>
            </p:cNvPicPr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03" y="5725255"/>
              <a:ext cx="1259461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Afficher l'image d'origine"/>
            <p:cNvPicPr>
              <a:picLocks noChangeAspect="1" noChangeArrowheads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6192621"/>
              <a:ext cx="1404000" cy="188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2" descr="logo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872" y="5185973"/>
              <a:ext cx="1800000" cy="43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 descr="Home"/>
            <p:cNvPicPr>
              <a:picLocks noChangeAspect="1" noChangeArrowheads="1"/>
            </p:cNvPicPr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18" y="6062195"/>
              <a:ext cx="902322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Afficher l'image d'origine"/>
            <p:cNvPicPr>
              <a:picLocks noChangeAspect="1" noChangeArrowheads="1"/>
            </p:cNvPicPr>
            <p:nvPr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848" y="3935747"/>
              <a:ext cx="1008000" cy="30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Afficher l'image d'origine"/>
            <p:cNvPicPr>
              <a:picLocks noChangeAspect="1" noChangeArrowheads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348" y="2143361"/>
              <a:ext cx="684000" cy="277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Afficher l'image d'origine"/>
            <p:cNvPicPr>
              <a:picLocks noChangeAspect="1" noChangeArrowheads="1"/>
            </p:cNvPicPr>
            <p:nvPr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30" y="2739889"/>
              <a:ext cx="980706" cy="278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6" descr="https://www.medical.siemens.com/ssoweb/mysiemens/images/img/logo.png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704" y="4158572"/>
              <a:ext cx="864000" cy="146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14" descr="Afficher l'image d'origine"/>
            <p:cNvPicPr>
              <a:picLocks noChangeAspect="1" noChangeArrowheads="1"/>
            </p:cNvPicPr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0663" y="6173107"/>
              <a:ext cx="828000" cy="150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8" descr="GlaxoSmithKline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704817"/>
              <a:ext cx="432000" cy="372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Afficher l'image d'origine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442" y="5804689"/>
              <a:ext cx="1116000" cy="209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Afficher l'image d'origine"/>
            <p:cNvPicPr>
              <a:picLocks noChangeAspect="1" noChangeArrowheads="1"/>
            </p:cNvPicPr>
            <p:nvPr/>
          </p:nvPicPr>
          <p:blipFill>
            <a:blip r:embed="rId4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4932" y="5589240"/>
              <a:ext cx="1116000" cy="263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4" descr="Bruker"/>
            <p:cNvPicPr>
              <a:picLocks noChangeAspect="1" noChangeArrowheads="1"/>
            </p:cNvPicPr>
            <p:nvPr/>
          </p:nvPicPr>
          <p:blipFill>
            <a:blip r:embed="rId4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376" y="4869160"/>
              <a:ext cx="720000" cy="388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8" name="Espace réservé du contenu 2"/>
          <p:cNvSpPr txBox="1">
            <a:spLocks/>
          </p:cNvSpPr>
          <p:nvPr/>
        </p:nvSpPr>
        <p:spPr>
          <a:xfrm>
            <a:off x="457200" y="1412776"/>
            <a:ext cx="8229600" cy="870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8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0" dirty="0"/>
              <a:t>De nombreux partenariats industriels</a:t>
            </a:r>
          </a:p>
        </p:txBody>
      </p:sp>
    </p:spTree>
    <p:extLst>
      <p:ext uri="{BB962C8B-B14F-4D97-AF65-F5344CB8AC3E}">
        <p14:creationId xmlns:p14="http://schemas.microsoft.com/office/powerpoint/2010/main" val="35090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accès simplifié aux ressources et expertises françaises du domaine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1BC437-3A3E-4347-AC1C-F7BCD23F03BB}" type="datetime4">
              <a:rPr lang="fr-FR" smtClean="0"/>
              <a:t>23 mai 2016</a:t>
            </a:fld>
            <a:endParaRPr lang="fr-FR" dirty="0"/>
          </a:p>
        </p:txBody>
      </p:sp>
      <p:grpSp>
        <p:nvGrpSpPr>
          <p:cNvPr id="72" name="Groupe 71"/>
          <p:cNvGrpSpPr>
            <a:grpSpLocks noChangeAspect="1"/>
          </p:cNvGrpSpPr>
          <p:nvPr/>
        </p:nvGrpSpPr>
        <p:grpSpPr>
          <a:xfrm>
            <a:off x="1499687" y="2503956"/>
            <a:ext cx="6576673" cy="3877372"/>
            <a:chOff x="2406875" y="1700808"/>
            <a:chExt cx="6576673" cy="3877372"/>
          </a:xfrm>
        </p:grpSpPr>
        <p:grpSp>
          <p:nvGrpSpPr>
            <p:cNvPr id="60" name="Groupe 59"/>
            <p:cNvGrpSpPr/>
            <p:nvPr/>
          </p:nvGrpSpPr>
          <p:grpSpPr>
            <a:xfrm>
              <a:off x="2406875" y="1785522"/>
              <a:ext cx="4762298" cy="3792658"/>
              <a:chOff x="1681911" y="1517842"/>
              <a:chExt cx="4762298" cy="3792658"/>
            </a:xfrm>
          </p:grpSpPr>
          <p:sp>
            <p:nvSpPr>
              <p:cNvPr id="26" name="ZoneTexte 25"/>
              <p:cNvSpPr txBox="1"/>
              <p:nvPr/>
            </p:nvSpPr>
            <p:spPr>
              <a:xfrm>
                <a:off x="3551672" y="4941168"/>
                <a:ext cx="1309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169FBA"/>
                    </a:solidFill>
                  </a:rPr>
                  <a:t>Plateformes</a:t>
                </a:r>
              </a:p>
            </p:txBody>
          </p:sp>
          <p:sp>
            <p:nvSpPr>
              <p:cNvPr id="50" name="ZoneTexte 49"/>
              <p:cNvSpPr txBox="1"/>
              <p:nvPr/>
            </p:nvSpPr>
            <p:spPr>
              <a:xfrm>
                <a:off x="2340881" y="1517842"/>
                <a:ext cx="3815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598738" algn="l"/>
                  </a:tabLst>
                </a:pPr>
                <a:r>
                  <a:rPr lang="fr-FR" dirty="0" smtClean="0">
                    <a:solidFill>
                      <a:srgbClr val="169FBA"/>
                    </a:solidFill>
                  </a:rPr>
                  <a:t>Prestation</a:t>
                </a:r>
                <a:r>
                  <a:rPr lang="fr-FR" dirty="0">
                    <a:solidFill>
                      <a:srgbClr val="169FBA"/>
                    </a:solidFill>
                  </a:rPr>
                  <a:t>	</a:t>
                </a:r>
                <a:r>
                  <a:rPr lang="fr-FR" dirty="0" smtClean="0">
                    <a:solidFill>
                      <a:srgbClr val="169FBA"/>
                    </a:solidFill>
                  </a:rPr>
                  <a:t>Formation</a:t>
                </a: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1681911" y="2072688"/>
                <a:ext cx="4762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3679825" algn="l"/>
                  </a:tabLst>
                </a:pPr>
                <a:r>
                  <a:rPr lang="fr-FR" dirty="0" smtClean="0">
                    <a:solidFill>
                      <a:srgbClr val="169FBA"/>
                    </a:solidFill>
                  </a:rPr>
                  <a:t>Collaboration</a:t>
                </a:r>
                <a:r>
                  <a:rPr lang="fr-FR" dirty="0">
                    <a:solidFill>
                      <a:srgbClr val="169FBA"/>
                    </a:solidFill>
                  </a:rPr>
                  <a:t>	</a:t>
                </a:r>
                <a:r>
                  <a:rPr lang="fr-FR" dirty="0" smtClean="0">
                    <a:solidFill>
                      <a:srgbClr val="169FBA"/>
                    </a:solidFill>
                  </a:rPr>
                  <a:t>Expertise</a:t>
                </a:r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4975335" y="4418205"/>
                <a:ext cx="1357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3679825" algn="l"/>
                  </a:tabLst>
                </a:pPr>
                <a:r>
                  <a:rPr lang="fr-FR" dirty="0" smtClean="0">
                    <a:solidFill>
                      <a:srgbClr val="169FBA"/>
                    </a:solidFill>
                  </a:rPr>
                  <a:t>Laboratoires</a:t>
                </a:r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2051720" y="4279705"/>
                <a:ext cx="13934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3679825" algn="l"/>
                  </a:tabLst>
                </a:pPr>
                <a:r>
                  <a:rPr lang="fr-FR" dirty="0">
                    <a:solidFill>
                      <a:srgbClr val="169FBA"/>
                    </a:solidFill>
                  </a:rPr>
                  <a:t>Réseaux </a:t>
                </a:r>
                <a:r>
                  <a:rPr lang="fr-FR" dirty="0" smtClean="0">
                    <a:solidFill>
                      <a:srgbClr val="169FBA"/>
                    </a:solidFill>
                  </a:rPr>
                  <a:t>thématiques</a:t>
                </a:r>
              </a:p>
            </p:txBody>
          </p:sp>
          <p:grpSp>
            <p:nvGrpSpPr>
              <p:cNvPr id="59" name="Groupe 58"/>
              <p:cNvGrpSpPr/>
              <p:nvPr/>
            </p:nvGrpSpPr>
            <p:grpSpPr>
              <a:xfrm>
                <a:off x="2406584" y="1727536"/>
                <a:ext cx="3600124" cy="3240000"/>
                <a:chOff x="2406584" y="1727536"/>
                <a:chExt cx="3600124" cy="3240000"/>
              </a:xfrm>
            </p:grpSpPr>
            <p:grpSp>
              <p:nvGrpSpPr>
                <p:cNvPr id="49" name="Groupe 48"/>
                <p:cNvGrpSpPr>
                  <a:grpSpLocks noChangeAspect="1"/>
                </p:cNvGrpSpPr>
                <p:nvPr/>
              </p:nvGrpSpPr>
              <p:grpSpPr>
                <a:xfrm>
                  <a:off x="2406584" y="1727536"/>
                  <a:ext cx="3600124" cy="3240000"/>
                  <a:chOff x="395821" y="2493056"/>
                  <a:chExt cx="3600124" cy="3240000"/>
                </a:xfrm>
              </p:grpSpPr>
              <p:sp>
                <p:nvSpPr>
                  <p:cNvPr id="10" name="Arc 9"/>
                  <p:cNvSpPr/>
                  <p:nvPr/>
                </p:nvSpPr>
                <p:spPr>
                  <a:xfrm>
                    <a:off x="794759" y="2493056"/>
                    <a:ext cx="1256961" cy="3240000"/>
                  </a:xfrm>
                  <a:prstGeom prst="arc">
                    <a:avLst>
                      <a:gd name="adj1" fmla="val 16200000"/>
                      <a:gd name="adj2" fmla="val 18588207"/>
                    </a:avLst>
                  </a:prstGeom>
                  <a:ln w="31750">
                    <a:solidFill>
                      <a:srgbClr val="6F1945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27" name="Arc 26"/>
                  <p:cNvSpPr/>
                  <p:nvPr/>
                </p:nvSpPr>
                <p:spPr>
                  <a:xfrm>
                    <a:off x="395821" y="3039359"/>
                    <a:ext cx="1260000" cy="2160000"/>
                  </a:xfrm>
                  <a:prstGeom prst="arc">
                    <a:avLst>
                      <a:gd name="adj1" fmla="val 16200000"/>
                      <a:gd name="adj2" fmla="val 19371743"/>
                    </a:avLst>
                  </a:prstGeom>
                  <a:ln w="31750">
                    <a:solidFill>
                      <a:srgbClr val="6F1945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37" name="Arc 36"/>
                  <p:cNvSpPr/>
                  <p:nvPr/>
                </p:nvSpPr>
                <p:spPr>
                  <a:xfrm flipH="1">
                    <a:off x="2339752" y="2493056"/>
                    <a:ext cx="1260000" cy="3240000"/>
                  </a:xfrm>
                  <a:prstGeom prst="arc">
                    <a:avLst>
                      <a:gd name="adj1" fmla="val 16200000"/>
                      <a:gd name="adj2" fmla="val 18594017"/>
                    </a:avLst>
                  </a:prstGeom>
                  <a:ln w="31750">
                    <a:solidFill>
                      <a:srgbClr val="6F1945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39" name="Arc 38"/>
                  <p:cNvSpPr/>
                  <p:nvPr/>
                </p:nvSpPr>
                <p:spPr>
                  <a:xfrm flipH="1">
                    <a:off x="2735945" y="3033056"/>
                    <a:ext cx="1260000" cy="2160000"/>
                  </a:xfrm>
                  <a:prstGeom prst="arc">
                    <a:avLst>
                      <a:gd name="adj1" fmla="val 16200000"/>
                      <a:gd name="adj2" fmla="val 19470835"/>
                    </a:avLst>
                  </a:prstGeom>
                  <a:ln w="31750">
                    <a:solidFill>
                      <a:srgbClr val="6F1945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40" name="Arc 39"/>
                  <p:cNvSpPr/>
                  <p:nvPr/>
                </p:nvSpPr>
                <p:spPr>
                  <a:xfrm rot="10800000">
                    <a:off x="2375821" y="2853056"/>
                    <a:ext cx="1260000" cy="2520000"/>
                  </a:xfrm>
                  <a:prstGeom prst="arc">
                    <a:avLst>
                      <a:gd name="adj1" fmla="val 16200000"/>
                      <a:gd name="adj2" fmla="val 18569315"/>
                    </a:avLst>
                  </a:prstGeom>
                  <a:ln w="31750">
                    <a:solidFill>
                      <a:srgbClr val="6F1945"/>
                    </a:solidFill>
                    <a:headEnd type="stealt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41" name="Arc 40"/>
                  <p:cNvSpPr/>
                  <p:nvPr/>
                </p:nvSpPr>
                <p:spPr>
                  <a:xfrm rot="10800000" flipH="1">
                    <a:off x="752845" y="2853056"/>
                    <a:ext cx="1260000" cy="2520000"/>
                  </a:xfrm>
                  <a:prstGeom prst="arc">
                    <a:avLst>
                      <a:gd name="adj1" fmla="val 16200000"/>
                      <a:gd name="adj2" fmla="val 18549670"/>
                    </a:avLst>
                  </a:prstGeom>
                  <a:ln w="31750">
                    <a:solidFill>
                      <a:srgbClr val="6F1945"/>
                    </a:solidFill>
                    <a:headEnd type="stealt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cxnSp>
                <p:nvCxnSpPr>
                  <p:cNvPr id="42" name="Connecteur droit avec flèche 41"/>
                  <p:cNvCxnSpPr>
                    <a:stCxn id="17" idx="4"/>
                  </p:cNvCxnSpPr>
                  <p:nvPr/>
                </p:nvCxnSpPr>
                <p:spPr>
                  <a:xfrm>
                    <a:off x="2192814" y="4833055"/>
                    <a:ext cx="0" cy="900001"/>
                  </a:xfrm>
                  <a:prstGeom prst="straightConnector1">
                    <a:avLst/>
                  </a:prstGeom>
                  <a:ln w="31750">
                    <a:solidFill>
                      <a:srgbClr val="6F1945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Ellipse 16"/>
                  <p:cNvSpPr/>
                  <p:nvPr/>
                </p:nvSpPr>
                <p:spPr>
                  <a:xfrm>
                    <a:off x="1472814" y="3393055"/>
                    <a:ext cx="1440000" cy="1440000"/>
                  </a:xfrm>
                  <a:prstGeom prst="ellipse">
                    <a:avLst/>
                  </a:prstGeom>
                  <a:noFill/>
                  <a:ln w="38100">
                    <a:solidFill>
                      <a:srgbClr val="6F194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4400" dirty="0" smtClean="0">
                        <a:solidFill>
                          <a:srgbClr val="169FBA"/>
                        </a:solidFill>
                      </a:rPr>
                      <a:t>FLI</a:t>
                    </a:r>
                    <a:endParaRPr lang="fr-FR" sz="4400" dirty="0">
                      <a:solidFill>
                        <a:srgbClr val="169FBA"/>
                      </a:solidFill>
                    </a:endParaRPr>
                  </a:p>
                </p:txBody>
              </p:sp>
            </p:grpSp>
            <p:pic>
              <p:nvPicPr>
                <p:cNvPr id="57" name="Image 5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15917" y="2952408"/>
                  <a:ext cx="982814" cy="790253"/>
                </a:xfrm>
                <a:prstGeom prst="rect">
                  <a:avLst/>
                </a:prstGeom>
              </p:spPr>
            </p:pic>
          </p:grpSp>
        </p:grpSp>
        <p:sp>
          <p:nvSpPr>
            <p:cNvPr id="64" name="Accolade ouvrante 63"/>
            <p:cNvSpPr/>
            <p:nvPr/>
          </p:nvSpPr>
          <p:spPr>
            <a:xfrm rot="10800000">
              <a:off x="6948264" y="1700808"/>
              <a:ext cx="468000" cy="1908000"/>
            </a:xfrm>
            <a:prstGeom prst="leftBrace">
              <a:avLst>
                <a:gd name="adj1" fmla="val 48536"/>
                <a:gd name="adj2" fmla="val 50000"/>
              </a:avLst>
            </a:prstGeom>
            <a:ln>
              <a:solidFill>
                <a:srgbClr val="169F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Accolade ouvrante 64"/>
            <p:cNvSpPr/>
            <p:nvPr/>
          </p:nvSpPr>
          <p:spPr>
            <a:xfrm rot="10800000">
              <a:off x="6948265" y="3670180"/>
              <a:ext cx="468000" cy="1908000"/>
            </a:xfrm>
            <a:prstGeom prst="leftBrace">
              <a:avLst>
                <a:gd name="adj1" fmla="val 48536"/>
                <a:gd name="adj2" fmla="val 50000"/>
              </a:avLst>
            </a:prstGeom>
            <a:ln>
              <a:solidFill>
                <a:srgbClr val="169F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7389842" y="2470142"/>
              <a:ext cx="1284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169FBA"/>
                  </a:solidFill>
                </a:rPr>
                <a:t>Vos besoins</a:t>
              </a:r>
              <a:endParaRPr lang="fr-FR" dirty="0">
                <a:solidFill>
                  <a:srgbClr val="169FBA"/>
                </a:solidFill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7389842" y="4439514"/>
              <a:ext cx="1593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169FBA"/>
                  </a:solidFill>
                </a:rPr>
                <a:t>Nos ressources</a:t>
              </a:r>
              <a:endParaRPr lang="fr-FR" dirty="0">
                <a:solidFill>
                  <a:srgbClr val="169FBA"/>
                </a:solidFill>
              </a:endParaRPr>
            </a:p>
          </p:txBody>
        </p:sp>
      </p:grp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457200" y="1412776"/>
            <a:ext cx="8229600" cy="870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8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0" dirty="0"/>
              <a:t>Un point d’entrée </a:t>
            </a:r>
            <a:r>
              <a:rPr lang="fr-FR" b="0" dirty="0" smtClean="0"/>
              <a:t>privilégié pour </a:t>
            </a:r>
            <a:r>
              <a:rPr lang="fr-FR" b="0" dirty="0"/>
              <a:t>trouver les interlocuteurs les mieux à même de répondre à vos besoins</a:t>
            </a:r>
          </a:p>
        </p:txBody>
      </p:sp>
    </p:spTree>
    <p:extLst>
      <p:ext uri="{BB962C8B-B14F-4D97-AF65-F5344CB8AC3E}">
        <p14:creationId xmlns:p14="http://schemas.microsoft.com/office/powerpoint/2010/main" val="27859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Une approche sur-mesure </a:t>
            </a:r>
            <a:r>
              <a:rPr lang="fr-FR" dirty="0" smtClean="0"/>
              <a:t>des </a:t>
            </a:r>
            <a:r>
              <a:rPr lang="fr-FR" dirty="0"/>
              <a:t>partenariats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0" dirty="0" smtClean="0"/>
              <a:t>Co-construction des projets avec les équipes des plateformes</a:t>
            </a:r>
          </a:p>
          <a:p>
            <a:endParaRPr lang="fr-FR" b="0" dirty="0"/>
          </a:p>
          <a:p>
            <a:r>
              <a:rPr lang="fr-FR" b="0" dirty="0" smtClean="0"/>
              <a:t>Des </a:t>
            </a:r>
            <a:r>
              <a:rPr lang="fr-FR" b="0" dirty="0"/>
              <a:t>partenariats formalisés </a:t>
            </a:r>
            <a:r>
              <a:rPr lang="fr-FR" b="0" dirty="0" smtClean="0"/>
              <a:t>sous différentes </a:t>
            </a:r>
            <a:r>
              <a:rPr lang="fr-FR" b="0" dirty="0"/>
              <a:t>formes </a:t>
            </a:r>
            <a:r>
              <a:rPr lang="fr-FR" b="0" dirty="0" smtClean="0"/>
              <a:t>avec </a:t>
            </a:r>
            <a:r>
              <a:rPr lang="fr-FR" b="0" dirty="0"/>
              <a:t>les acteurs industriels (prestations de recherche, collaborations, accords-cadres, </a:t>
            </a:r>
            <a:r>
              <a:rPr lang="fr-FR" b="0" i="1" dirty="0"/>
              <a:t>etc</a:t>
            </a:r>
            <a:r>
              <a:rPr lang="fr-FR" b="0" dirty="0"/>
              <a:t>.)</a:t>
            </a:r>
          </a:p>
          <a:p>
            <a:endParaRPr lang="fr-FR" b="0" dirty="0" smtClean="0"/>
          </a:p>
          <a:p>
            <a:r>
              <a:rPr lang="fr-FR" b="0" dirty="0" smtClean="0"/>
              <a:t>De nombreuses actions de formation accessibles à l’ensemble des acteurs de l’imagerie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020305-CDB3-4A4A-9325-11FE103B5CC8}" type="datetime4">
              <a:rPr lang="fr-FR" smtClean="0"/>
              <a:t>23 mai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2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788B58-9774-45ED-8657-F508B425E6A3}" type="datetime4">
              <a:rPr lang="fr-FR" smtClean="0"/>
              <a:t>23 mai 2016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800" b="0" kern="1200" dirty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3200" dirty="0"/>
              <a:t>Un réseau fédérateur couvrant tout le spectre de la recherche en imagerie </a:t>
            </a:r>
            <a:r>
              <a:rPr lang="fr-FR" sz="3200" i="1" dirty="0"/>
              <a:t>in vivo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4586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729988A-ED62-4929-9FCB-5590AD03AFC0}" type="datetime4">
              <a:rPr lang="fr-FR" smtClean="0"/>
              <a:t>23 mai 2016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FLI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significant</a:t>
            </a:r>
            <a:r>
              <a:rPr lang="fr-FR" dirty="0"/>
              <a:t> case </a:t>
            </a:r>
            <a:r>
              <a:rPr lang="fr-FR" dirty="0" err="1" smtClean="0"/>
              <a:t>studies</a:t>
            </a:r>
            <a:endParaRPr lang="fr-FR" dirty="0"/>
          </a:p>
        </p:txBody>
      </p:sp>
      <p:sp>
        <p:nvSpPr>
          <p:cNvPr id="30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3052936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altLang="fr-FR" sz="1600" dirty="0" smtClean="0"/>
              <a:t>Force </a:t>
            </a:r>
            <a:r>
              <a:rPr lang="en-US" altLang="fr-FR" sz="1600" b="0" dirty="0" smtClean="0"/>
              <a:t>(Horizon 2020)</a:t>
            </a:r>
          </a:p>
          <a:p>
            <a:pPr marL="358775" lvl="1" indent="0">
              <a:buNone/>
            </a:pPr>
            <a:r>
              <a:rPr lang="en-US" altLang="fr-FR" sz="1400" b="0" dirty="0" smtClean="0"/>
              <a:t>Imaging the interstitial pressure and solid forces within tumors and environment at different deformation states to assess treatment efficacy and to modulate treatment via </a:t>
            </a:r>
            <a:r>
              <a:rPr lang="en-US" altLang="fr-FR" sz="1400" b="0" dirty="0" err="1" smtClean="0"/>
              <a:t>mechanotransduction</a:t>
            </a:r>
            <a:r>
              <a:rPr lang="en-US" altLang="fr-FR" sz="1400" b="0" dirty="0" smtClean="0"/>
              <a:t>. </a:t>
            </a:r>
            <a:r>
              <a:rPr lang="en-US" altLang="fr-FR" sz="1200" b="0" dirty="0" smtClean="0">
                <a:hlinkClick r:id="rId3"/>
              </a:rPr>
              <a:t>http</a:t>
            </a:r>
            <a:r>
              <a:rPr lang="en-US" altLang="fr-FR" sz="1200" b="0" dirty="0">
                <a:hlinkClick r:id="rId3"/>
              </a:rPr>
              <a:t>://</a:t>
            </a:r>
            <a:r>
              <a:rPr lang="en-US" altLang="fr-FR" sz="1200" b="0" dirty="0" smtClean="0">
                <a:hlinkClick r:id="rId3"/>
              </a:rPr>
              <a:t>cordis.europa.eu/project/rcn/199748_en.html</a:t>
            </a:r>
            <a:endParaRPr lang="en-US" altLang="fr-FR" sz="1200" b="0" dirty="0" smtClean="0"/>
          </a:p>
          <a:p>
            <a:pPr>
              <a:buFont typeface="Arial" charset="0"/>
              <a:buChar char="•"/>
            </a:pPr>
            <a:endParaRPr lang="fr-FR" altLang="fr-FR" sz="1400" b="0" dirty="0" smtClean="0"/>
          </a:p>
          <a:p>
            <a:pPr marL="285750" indent="-285750"/>
            <a:r>
              <a:rPr lang="en-US" altLang="fr-FR" sz="1600" dirty="0" err="1" smtClean="0"/>
              <a:t>Imova</a:t>
            </a:r>
            <a:endParaRPr lang="en-US" altLang="fr-FR" sz="1600" dirty="0"/>
          </a:p>
          <a:p>
            <a:pPr marL="358775" lvl="1" indent="0">
              <a:buNone/>
            </a:pPr>
            <a:r>
              <a:rPr lang="en-US" altLang="fr-FR" sz="1400" dirty="0"/>
              <a:t>Research of new molecules and software for the detection of plaques in the aorta</a:t>
            </a:r>
          </a:p>
          <a:p>
            <a:pPr>
              <a:buFont typeface="Arial" charset="0"/>
              <a:buChar char="•"/>
            </a:pPr>
            <a:endParaRPr lang="fr-FR" altLang="fr-FR" sz="1400" b="0" dirty="0" smtClean="0"/>
          </a:p>
        </p:txBody>
      </p:sp>
      <p:sp>
        <p:nvSpPr>
          <p:cNvPr id="31" name="Espace réservé du contenu 13"/>
          <p:cNvSpPr txBox="1">
            <a:spLocks/>
          </p:cNvSpPr>
          <p:nvPr/>
        </p:nvSpPr>
        <p:spPr>
          <a:xfrm>
            <a:off x="4648200" y="1268760"/>
            <a:ext cx="4038600" cy="27562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fr-FR" sz="1600" b="1" dirty="0" err="1" smtClean="0">
                <a:solidFill>
                  <a:srgbClr val="169FBA"/>
                </a:solidFill>
              </a:rPr>
              <a:t>Bioimage</a:t>
            </a:r>
            <a:r>
              <a:rPr lang="en-US" altLang="fr-FR" sz="1600" b="1" dirty="0" smtClean="0">
                <a:solidFill>
                  <a:srgbClr val="169FBA"/>
                </a:solidFill>
              </a:rPr>
              <a:t>-NMD</a:t>
            </a:r>
            <a:r>
              <a:rPr lang="en-US" altLang="fr-FR" sz="1600" dirty="0" smtClean="0">
                <a:solidFill>
                  <a:srgbClr val="169FBA"/>
                </a:solidFill>
              </a:rPr>
              <a:t> </a:t>
            </a:r>
            <a:r>
              <a:rPr lang="en-US" altLang="fr-FR" sz="1600" dirty="0">
                <a:solidFill>
                  <a:srgbClr val="169FBA"/>
                </a:solidFill>
              </a:rPr>
              <a:t>(</a:t>
            </a:r>
            <a:r>
              <a:rPr lang="en-US" altLang="fr-FR" sz="1600" dirty="0" smtClean="0">
                <a:solidFill>
                  <a:srgbClr val="169FBA"/>
                </a:solidFill>
              </a:rPr>
              <a:t>FP7-Health)</a:t>
            </a:r>
          </a:p>
          <a:p>
            <a:pPr marL="358775" lvl="0"/>
            <a:r>
              <a:rPr lang="en-US" altLang="fr-FR" sz="1400" dirty="0" smtClean="0">
                <a:solidFill>
                  <a:srgbClr val="169FBA"/>
                </a:solidFill>
              </a:rPr>
              <a:t>Development </a:t>
            </a:r>
            <a:r>
              <a:rPr lang="en-US" altLang="fr-FR" sz="1400" dirty="0">
                <a:solidFill>
                  <a:srgbClr val="169FBA"/>
                </a:solidFill>
              </a:rPr>
              <a:t>of imaging technology to monitor response to novel therapies in neuromuscular diseases (</a:t>
            </a:r>
            <a:r>
              <a:rPr lang="en-US" altLang="fr-FR" sz="1400" dirty="0" smtClean="0">
                <a:solidFill>
                  <a:srgbClr val="169FBA"/>
                </a:solidFill>
              </a:rPr>
              <a:t>NMD)</a:t>
            </a:r>
          </a:p>
          <a:p>
            <a:pPr marL="358775" lvl="1"/>
            <a:r>
              <a:rPr lang="en-US" altLang="fr-FR" sz="1200" dirty="0" smtClean="0">
                <a:solidFill>
                  <a:srgbClr val="169FBA"/>
                </a:solidFill>
                <a:hlinkClick r:id="rId4"/>
              </a:rPr>
              <a:t>http</a:t>
            </a:r>
            <a:r>
              <a:rPr lang="en-US" altLang="fr-FR" sz="1200" dirty="0">
                <a:solidFill>
                  <a:srgbClr val="169FBA"/>
                </a:solidFill>
                <a:hlinkClick r:id="rId4"/>
              </a:rPr>
              <a:t>://</a:t>
            </a:r>
            <a:r>
              <a:rPr lang="en-US" altLang="fr-FR" sz="1200" dirty="0" smtClean="0">
                <a:solidFill>
                  <a:srgbClr val="169FBA"/>
                </a:solidFill>
                <a:hlinkClick r:id="rId4"/>
              </a:rPr>
              <a:t>bioimage-nmd.eu/</a:t>
            </a:r>
            <a:endParaRPr lang="en-US" altLang="fr-FR" sz="1200" dirty="0" smtClean="0">
              <a:solidFill>
                <a:srgbClr val="169FBA"/>
              </a:solidFill>
            </a:endParaRPr>
          </a:p>
          <a:p>
            <a:pPr marL="358775" lvl="1"/>
            <a:r>
              <a:rPr lang="en-US" altLang="fr-FR" sz="1200" dirty="0" smtClean="0">
                <a:solidFill>
                  <a:srgbClr val="169FBA"/>
                </a:solidFill>
                <a:hlinkClick r:id="rId5"/>
              </a:rPr>
              <a:t>http</a:t>
            </a:r>
            <a:r>
              <a:rPr lang="en-US" altLang="fr-FR" sz="1200" dirty="0">
                <a:solidFill>
                  <a:srgbClr val="169FBA"/>
                </a:solidFill>
                <a:hlinkClick r:id="rId5"/>
              </a:rPr>
              <a:t>://cordis.europa.eu/project/rcn/110240_en.html</a:t>
            </a:r>
            <a:endParaRPr lang="en-US" altLang="fr-FR" sz="1200" dirty="0">
              <a:solidFill>
                <a:srgbClr val="169FB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400" b="1" dirty="0">
              <a:solidFill>
                <a:srgbClr val="169FB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600" b="1" dirty="0" err="1" smtClean="0">
                <a:solidFill>
                  <a:srgbClr val="169FBA"/>
                </a:solidFill>
              </a:rPr>
              <a:t>Hecam</a:t>
            </a:r>
            <a:endParaRPr lang="en-US" altLang="fr-FR" sz="1600" b="1" dirty="0">
              <a:solidFill>
                <a:srgbClr val="169FBA"/>
              </a:solidFill>
            </a:endParaRPr>
          </a:p>
          <a:p>
            <a:pPr marL="358775"/>
            <a:r>
              <a:rPr lang="en-US" altLang="fr-FR" sz="1400" dirty="0" smtClean="0">
                <a:solidFill>
                  <a:srgbClr val="169FBA"/>
                </a:solidFill>
              </a:rPr>
              <a:t>Joint academic-industrial initiative to improve early diagnosis and treatment of hepatocellular carcinoma</a:t>
            </a:r>
          </a:p>
          <a:p>
            <a:pPr>
              <a:buFont typeface="Arial" charset="0"/>
              <a:buChar char="•"/>
            </a:pPr>
            <a:endParaRPr lang="en-US" altLang="fr-FR" sz="1400" dirty="0" smtClean="0">
              <a:solidFill>
                <a:srgbClr val="169FBA"/>
              </a:solidFill>
            </a:endParaRPr>
          </a:p>
          <a:p>
            <a:pPr>
              <a:buFont typeface="Arial" charset="0"/>
              <a:buChar char="•"/>
            </a:pPr>
            <a:endParaRPr lang="en-US" altLang="fr-FR" sz="1400" dirty="0" smtClean="0">
              <a:solidFill>
                <a:srgbClr val="169FBA"/>
              </a:solidFill>
            </a:endParaRPr>
          </a:p>
          <a:p>
            <a:pPr>
              <a:buFont typeface="Arial" charset="0"/>
              <a:buChar char="•"/>
            </a:pPr>
            <a:endParaRPr lang="en-US" altLang="fr-FR" sz="1400" dirty="0" smtClean="0">
              <a:solidFill>
                <a:srgbClr val="169FBA"/>
              </a:solidFill>
            </a:endParaRPr>
          </a:p>
          <a:p>
            <a:pPr>
              <a:buFont typeface="Arial" charset="0"/>
              <a:buChar char="•"/>
            </a:pPr>
            <a:endParaRPr lang="en-US" altLang="fr-FR" sz="1400" dirty="0" smtClean="0">
              <a:solidFill>
                <a:srgbClr val="169FBA"/>
              </a:solidFill>
            </a:endParaRPr>
          </a:p>
          <a:p>
            <a:endParaRPr lang="en-US" altLang="fr-FR" sz="1400" dirty="0" smtClean="0">
              <a:solidFill>
                <a:srgbClr val="169FBA"/>
              </a:solidFill>
            </a:endParaRPr>
          </a:p>
          <a:p>
            <a:pPr>
              <a:buFont typeface="Arial" charset="0"/>
              <a:buChar char="•"/>
            </a:pPr>
            <a:endParaRPr lang="en-US" altLang="fr-FR" sz="1400" dirty="0" smtClean="0">
              <a:solidFill>
                <a:srgbClr val="169FBA"/>
              </a:solidFill>
            </a:endParaRPr>
          </a:p>
          <a:p>
            <a:pPr>
              <a:buFont typeface="Arial" charset="0"/>
              <a:buChar char="•"/>
            </a:pPr>
            <a:endParaRPr lang="en-US" altLang="fr-FR" sz="2900" dirty="0" smtClean="0">
              <a:solidFill>
                <a:srgbClr val="169FBA"/>
              </a:solidFill>
            </a:endParaRPr>
          </a:p>
          <a:p>
            <a:endParaRPr lang="fr-FR" dirty="0">
              <a:solidFill>
                <a:srgbClr val="169FBA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3789040"/>
            <a:ext cx="769867" cy="258612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3789040"/>
            <a:ext cx="649465" cy="279156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8224" y="3861048"/>
            <a:ext cx="839307" cy="13537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4328" y="3789040"/>
            <a:ext cx="526500" cy="25337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10"/>
          <a:srcRect l="6044" t="21096" r="6857" b="26786"/>
          <a:stretch/>
        </p:blipFill>
        <p:spPr>
          <a:xfrm>
            <a:off x="5076056" y="4149080"/>
            <a:ext cx="709171" cy="14508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4077072"/>
            <a:ext cx="720080" cy="219814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0232" y="4077072"/>
            <a:ext cx="553908" cy="190575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08304" y="4149080"/>
            <a:ext cx="720080" cy="168908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80112" y="4365104"/>
            <a:ext cx="737594" cy="165582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16216" y="4365104"/>
            <a:ext cx="632405" cy="20918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72400" y="3861048"/>
            <a:ext cx="432048" cy="228195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08304" y="4365104"/>
            <a:ext cx="1082282" cy="216024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28384" y="4125678"/>
            <a:ext cx="648072" cy="210624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1600" y="3951957"/>
            <a:ext cx="432048" cy="413147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3891" y="4090845"/>
            <a:ext cx="839307" cy="135372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36233" y="4065664"/>
            <a:ext cx="936104" cy="185735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74537" y="4053219"/>
            <a:ext cx="648072" cy="21062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16836" y="5013176"/>
            <a:ext cx="7869964" cy="1512000"/>
          </a:xfrm>
          <a:prstGeom prst="rect">
            <a:avLst/>
          </a:prstGeom>
        </p:spPr>
        <p:txBody>
          <a:bodyPr wrap="square" numCol="2" spcCol="540000">
            <a:spAutoFit/>
          </a:bodyPr>
          <a:lstStyle/>
          <a:p>
            <a:pPr defTabSz="914400"/>
            <a:r>
              <a:rPr lang="fr-FR" sz="1400" b="1" u="sng" dirty="0" err="1" smtClean="0">
                <a:solidFill>
                  <a:srgbClr val="169FBA"/>
                </a:solidFill>
                <a:cs typeface="Arial" pitchFamily="34" charset="0"/>
              </a:rPr>
              <a:t>Study</a:t>
            </a:r>
            <a:r>
              <a:rPr lang="fr-FR" sz="1400" b="1" u="sng" dirty="0" smtClean="0">
                <a:solidFill>
                  <a:srgbClr val="169FBA"/>
                </a:solidFill>
                <a:cs typeface="Arial" pitchFamily="34" charset="0"/>
              </a:rPr>
              <a:t> 1: </a:t>
            </a:r>
            <a:r>
              <a:rPr lang="fr-FR" sz="1400" u="sng" dirty="0" smtClean="0">
                <a:solidFill>
                  <a:srgbClr val="169FBA"/>
                </a:solidFill>
                <a:cs typeface="Arial" pitchFamily="34" charset="0"/>
              </a:rPr>
              <a:t>2009-2012</a:t>
            </a:r>
          </a:p>
          <a:p>
            <a:pPr algn="just" defTabSz="914400"/>
            <a:r>
              <a:rPr lang="en-GB" sz="1400" dirty="0" smtClean="0">
                <a:solidFill>
                  <a:srgbClr val="169FBA"/>
                </a:solidFill>
                <a:cs typeface="Arial" pitchFamily="34" charset="0"/>
              </a:rPr>
              <a:t>Effect of XXXX on regional brain activation assessed by functional magnetic resonance imaging (fMRI) during cognitive tasks.</a:t>
            </a:r>
            <a:r>
              <a:rPr lang="fr-FR" sz="1400" dirty="0" smtClean="0">
                <a:solidFill>
                  <a:srgbClr val="169FBA"/>
                </a:solidFill>
                <a:cs typeface="Arial" pitchFamily="34" charset="0"/>
              </a:rPr>
              <a:t> </a:t>
            </a:r>
            <a:r>
              <a:rPr lang="en-GB" sz="1400" dirty="0" smtClean="0">
                <a:solidFill>
                  <a:srgbClr val="169FBA"/>
                </a:solidFill>
                <a:cs typeface="Arial" pitchFamily="34" charset="0"/>
              </a:rPr>
              <a:t>A double-blind, placebo-controlled cross-over randomised study in elderly healthy male volunteers.</a:t>
            </a:r>
          </a:p>
          <a:p>
            <a:pPr defTabSz="914400"/>
            <a:endParaRPr lang="fr-FR" sz="1400" b="1" u="sng" dirty="0" smtClean="0">
              <a:solidFill>
                <a:srgbClr val="169FBA"/>
              </a:solidFill>
              <a:cs typeface="Arial" pitchFamily="34" charset="0"/>
            </a:endParaRPr>
          </a:p>
          <a:p>
            <a:pPr defTabSz="914400"/>
            <a:r>
              <a:rPr lang="fr-FR" sz="1400" b="1" u="sng" dirty="0" err="1" smtClean="0">
                <a:solidFill>
                  <a:srgbClr val="169FBA"/>
                </a:solidFill>
                <a:cs typeface="Arial" pitchFamily="34" charset="0"/>
              </a:rPr>
              <a:t>Study</a:t>
            </a:r>
            <a:r>
              <a:rPr lang="fr-FR" sz="1400" b="1" u="sng" dirty="0" smtClean="0">
                <a:solidFill>
                  <a:srgbClr val="169FBA"/>
                </a:solidFill>
                <a:cs typeface="Arial" pitchFamily="34" charset="0"/>
              </a:rPr>
              <a:t> 2: </a:t>
            </a:r>
            <a:r>
              <a:rPr lang="fr-FR" sz="1400" u="sng" dirty="0" smtClean="0">
                <a:solidFill>
                  <a:srgbClr val="169FBA"/>
                </a:solidFill>
                <a:cs typeface="Arial" pitchFamily="34" charset="0"/>
              </a:rPr>
              <a:t>2012-2014</a:t>
            </a:r>
            <a:endParaRPr lang="fr-FR" sz="1400" u="sng" dirty="0">
              <a:solidFill>
                <a:srgbClr val="169FBA"/>
              </a:solidFill>
              <a:cs typeface="Arial" pitchFamily="34" charset="0"/>
            </a:endParaRPr>
          </a:p>
          <a:p>
            <a:pPr defTabSz="914400"/>
            <a:r>
              <a:rPr lang="en-GB" sz="1400" dirty="0">
                <a:solidFill>
                  <a:srgbClr val="169FBA"/>
                </a:solidFill>
                <a:ea typeface="Times New Roman" pitchFamily="18" charset="0"/>
                <a:cs typeface="Arial" pitchFamily="34" charset="0"/>
              </a:rPr>
              <a:t>Effect of </a:t>
            </a:r>
            <a:r>
              <a:rPr lang="en-GB" sz="1400" dirty="0" smtClean="0">
                <a:solidFill>
                  <a:srgbClr val="169FBA"/>
                </a:solidFill>
                <a:ea typeface="Times New Roman" pitchFamily="18" charset="0"/>
                <a:cs typeface="Arial" pitchFamily="34" charset="0"/>
              </a:rPr>
              <a:t>XXXX on </a:t>
            </a:r>
            <a:r>
              <a:rPr lang="en-GB" sz="1400" dirty="0">
                <a:solidFill>
                  <a:srgbClr val="169FBA"/>
                </a:solidFill>
                <a:ea typeface="Times New Roman" pitchFamily="18" charset="0"/>
                <a:cs typeface="Arial" pitchFamily="34" charset="0"/>
              </a:rPr>
              <a:t>Default Mode Network functional connectivity assessed by </a:t>
            </a:r>
            <a:r>
              <a:rPr lang="en-GB" sz="1400" dirty="0" smtClean="0">
                <a:solidFill>
                  <a:srgbClr val="169FBA"/>
                </a:solidFill>
                <a:ea typeface="Times New Roman" pitchFamily="18" charset="0"/>
                <a:cs typeface="Arial" pitchFamily="34" charset="0"/>
              </a:rPr>
              <a:t>fMRI </a:t>
            </a:r>
            <a:r>
              <a:rPr lang="en-GB" sz="1400" dirty="0">
                <a:solidFill>
                  <a:srgbClr val="169FBA"/>
                </a:solidFill>
                <a:ea typeface="Times New Roman" pitchFamily="18" charset="0"/>
                <a:cs typeface="Arial" pitchFamily="34" charset="0"/>
              </a:rPr>
              <a:t>in resting state and during cognitive task.</a:t>
            </a:r>
            <a:r>
              <a:rPr lang="fr-FR" sz="1400" dirty="0">
                <a:solidFill>
                  <a:srgbClr val="169FBA"/>
                </a:solidFill>
                <a:cs typeface="Arial" pitchFamily="34" charset="0"/>
              </a:rPr>
              <a:t> </a:t>
            </a:r>
            <a:r>
              <a:rPr lang="en-GB" sz="1400" dirty="0">
                <a:solidFill>
                  <a:srgbClr val="169FBA"/>
                </a:solidFill>
                <a:ea typeface="Times New Roman" pitchFamily="18" charset="0"/>
                <a:cs typeface="Arial" pitchFamily="34" charset="0"/>
              </a:rPr>
              <a:t>A double-blind, placebo-controlled cross-over randomised study in elderly healthy female volunteers</a:t>
            </a:r>
            <a:r>
              <a:rPr lang="en-GB" sz="1400" dirty="0" smtClean="0">
                <a:solidFill>
                  <a:srgbClr val="169FBA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fr-FR" sz="1400" b="1" dirty="0" smtClean="0">
              <a:solidFill>
                <a:srgbClr val="169FBA"/>
              </a:solidFill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4509120"/>
            <a:ext cx="81545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169FBA"/>
                </a:solidFill>
              </a:rPr>
              <a:t>Biomarker </a:t>
            </a:r>
            <a:r>
              <a:rPr lang="en-GB" sz="1600" b="1" dirty="0">
                <a:solidFill>
                  <a:srgbClr val="169FBA"/>
                </a:solidFill>
              </a:rPr>
              <a:t>of CNS functional </a:t>
            </a:r>
            <a:r>
              <a:rPr lang="en-GB" sz="1600" b="1" dirty="0" smtClean="0">
                <a:solidFill>
                  <a:srgbClr val="169FBA"/>
                </a:solidFill>
              </a:rPr>
              <a:t>circuitry</a:t>
            </a:r>
          </a:p>
          <a:p>
            <a:pPr marL="358775"/>
            <a:r>
              <a:rPr lang="en-GB" sz="1400" dirty="0" smtClean="0">
                <a:solidFill>
                  <a:srgbClr val="169FBA"/>
                </a:solidFill>
              </a:rPr>
              <a:t>o</a:t>
            </a:r>
            <a:r>
              <a:rPr lang="en-US" sz="1400" dirty="0" err="1" smtClean="0">
                <a:solidFill>
                  <a:srgbClr val="169FBA"/>
                </a:solidFill>
                <a:cs typeface="Arial" pitchFamily="34" charset="0"/>
              </a:rPr>
              <a:t>ptimization</a:t>
            </a:r>
            <a:r>
              <a:rPr lang="en-US" sz="1400" dirty="0" smtClean="0">
                <a:solidFill>
                  <a:srgbClr val="169FBA"/>
                </a:solidFill>
                <a:cs typeface="Arial" pitchFamily="34" charset="0"/>
              </a:rPr>
              <a:t> of posology for a pharmaceutical company</a:t>
            </a:r>
            <a:endParaRPr lang="en-US" sz="1400" dirty="0">
              <a:solidFill>
                <a:srgbClr val="169FBA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project: Spectral Photon Counting</a:t>
            </a:r>
            <a:br>
              <a:rPr lang="en-US" dirty="0"/>
            </a:br>
            <a:r>
              <a:rPr lang="en-US" dirty="0"/>
              <a:t>CT</a:t>
            </a:r>
            <a:r>
              <a:rPr lang="fr-FR" dirty="0"/>
              <a:t> (SPCCT), H2020 </a:t>
            </a:r>
            <a:r>
              <a:rPr lang="fr-FR" dirty="0" err="1"/>
              <a:t>European</a:t>
            </a:r>
            <a:r>
              <a:rPr lang="fr-FR" dirty="0"/>
              <a:t> Project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729988A-ED62-4929-9FCB-5590AD03AFC0}" type="datetime4">
              <a:rPr lang="fr-FR" smtClean="0"/>
              <a:t>23 mai 2016</a:t>
            </a:fld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47447" y="1269101"/>
            <a:ext cx="8219256" cy="4665468"/>
          </a:xfrm>
        </p:spPr>
        <p:txBody>
          <a:bodyPr>
            <a:normAutofit fontScale="77500" lnSpcReduction="20000"/>
          </a:bodyPr>
          <a:lstStyle/>
          <a:p>
            <a:r>
              <a:rPr lang="en-US" sz="2300" b="0" dirty="0"/>
              <a:t>Goals</a:t>
            </a:r>
          </a:p>
          <a:p>
            <a:pPr lvl="1"/>
            <a:r>
              <a:rPr lang="en-US" sz="1900" dirty="0"/>
              <a:t>D</a:t>
            </a:r>
            <a:r>
              <a:rPr lang="en-US" sz="1900" dirty="0" smtClean="0"/>
              <a:t>evelop </a:t>
            </a:r>
            <a:r>
              <a:rPr lang="en-US" sz="1900" dirty="0"/>
              <a:t>and validate a widely accessible, new quantitative and analytical imaging technology </a:t>
            </a:r>
            <a:r>
              <a:rPr lang="en-US" sz="1900" dirty="0" smtClean="0"/>
              <a:t>combining </a:t>
            </a:r>
            <a:r>
              <a:rPr lang="en-US" sz="1900" dirty="0"/>
              <a:t>Clinical Spectral Photon Counting CT (SPCCT) </a:t>
            </a:r>
            <a:r>
              <a:rPr lang="en-US" sz="1900" dirty="0" smtClean="0"/>
              <a:t>and dedicated </a:t>
            </a:r>
            <a:r>
              <a:rPr lang="en-US" sz="1900" dirty="0"/>
              <a:t>contrast agents </a:t>
            </a:r>
            <a:r>
              <a:rPr lang="en-US" sz="1900" dirty="0" smtClean="0"/>
              <a:t>to </a:t>
            </a:r>
            <a:r>
              <a:rPr lang="en-US" sz="1900" dirty="0"/>
              <a:t>accurately detect, characterize and monitor neurovascular and cardiovascular </a:t>
            </a:r>
            <a:r>
              <a:rPr lang="en-US" sz="1900" dirty="0" smtClean="0"/>
              <a:t>disease. </a:t>
            </a:r>
          </a:p>
          <a:p>
            <a:pPr lvl="1"/>
            <a:endParaRPr lang="en-US" sz="1900" dirty="0" smtClean="0"/>
          </a:p>
          <a:p>
            <a:pPr lvl="1"/>
            <a:endParaRPr lang="en-US" sz="1900" dirty="0"/>
          </a:p>
          <a:p>
            <a:r>
              <a:rPr lang="en-US" sz="2300" b="0" dirty="0" smtClean="0"/>
              <a:t>Clinical expectations:</a:t>
            </a:r>
          </a:p>
          <a:p>
            <a:pPr lvl="1"/>
            <a:r>
              <a:rPr lang="en-US" sz="1900" b="0" dirty="0" smtClean="0"/>
              <a:t>Improved </a:t>
            </a:r>
            <a:r>
              <a:rPr lang="en-US" sz="1900" b="0" dirty="0"/>
              <a:t>Spatial Resolution (Reduced Blooming Artifacts, </a:t>
            </a:r>
            <a:r>
              <a:rPr lang="en-US" sz="1900" b="0" dirty="0" smtClean="0"/>
              <a:t>Stents), improved </a:t>
            </a:r>
            <a:r>
              <a:rPr lang="en-US" sz="1900" b="0" dirty="0"/>
              <a:t>Material </a:t>
            </a:r>
            <a:r>
              <a:rPr lang="en-US" sz="1900" b="0" dirty="0" smtClean="0"/>
              <a:t>Decomposition</a:t>
            </a:r>
          </a:p>
          <a:p>
            <a:pPr lvl="1"/>
            <a:r>
              <a:rPr lang="en-US" sz="1900" b="0" dirty="0" smtClean="0"/>
              <a:t>Contrast </a:t>
            </a:r>
            <a:r>
              <a:rPr lang="en-US" sz="1900" b="0" dirty="0"/>
              <a:t>Specific Images (K-Edge images):</a:t>
            </a:r>
          </a:p>
          <a:p>
            <a:pPr lvl="2"/>
            <a:r>
              <a:rPr lang="en-US" sz="1900" b="0" dirty="0"/>
              <a:t>Quantitative perfusion</a:t>
            </a:r>
          </a:p>
          <a:p>
            <a:pPr lvl="2"/>
            <a:r>
              <a:rPr lang="en-US" sz="1900" b="0" dirty="0"/>
              <a:t>Targeted contrast </a:t>
            </a:r>
            <a:r>
              <a:rPr lang="en-US" sz="1900" b="0" dirty="0" smtClean="0"/>
              <a:t>agents</a:t>
            </a:r>
            <a:endParaRPr lang="en-US" sz="1900" b="0" dirty="0"/>
          </a:p>
          <a:p>
            <a:endParaRPr lang="en-US" sz="1900" b="0" dirty="0" smtClean="0"/>
          </a:p>
          <a:p>
            <a:r>
              <a:rPr lang="en-US" sz="2300" b="0" dirty="0" smtClean="0"/>
              <a:t>Activity</a:t>
            </a:r>
            <a:endParaRPr lang="en-US" sz="2300" b="0" dirty="0"/>
          </a:p>
          <a:p>
            <a:pPr lvl="1"/>
            <a:r>
              <a:rPr lang="en-US" sz="1900" dirty="0"/>
              <a:t>Up time 3.5 months</a:t>
            </a:r>
          </a:p>
          <a:p>
            <a:pPr lvl="1"/>
            <a:r>
              <a:rPr lang="en-US" sz="1900" dirty="0"/>
              <a:t>Over 400 scans</a:t>
            </a:r>
          </a:p>
          <a:p>
            <a:pPr lvl="1"/>
            <a:r>
              <a:rPr lang="en-US" sz="1900" dirty="0"/>
              <a:t>In-vitro: Anatomical parts and Phantoms</a:t>
            </a:r>
          </a:p>
          <a:p>
            <a:pPr lvl="1"/>
            <a:r>
              <a:rPr lang="en-US" sz="1900" dirty="0"/>
              <a:t>In-vivo : rodent, rabbit sessions</a:t>
            </a:r>
          </a:p>
          <a:p>
            <a:pPr lvl="1"/>
            <a:r>
              <a:rPr lang="en-US" sz="1900" dirty="0"/>
              <a:t>Multiple research partnerships and opening of the scanner to external projects</a:t>
            </a:r>
          </a:p>
          <a:p>
            <a:endParaRPr lang="fr-FR" b="0" dirty="0"/>
          </a:p>
        </p:txBody>
      </p:sp>
      <p:pic>
        <p:nvPicPr>
          <p:cNvPr id="11" name="Picture 4" descr="http://doua.prabi.fr/binaries/logo_ucb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722" y="5844629"/>
            <a:ext cx="506723" cy="675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creatis.insa-lyon.fr/site/sites/default/files/creatis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37" y="6024797"/>
            <a:ext cx="773903" cy="315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379" y="5978948"/>
            <a:ext cx="773903" cy="40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10" y="5869717"/>
            <a:ext cx="625455" cy="6254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ésultat de recherche d'images pour &quot;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04" y="6023726"/>
            <a:ext cx="1324572" cy="317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15" y="5986906"/>
            <a:ext cx="938583" cy="391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er 17"/>
          <p:cNvGrpSpPr/>
          <p:nvPr/>
        </p:nvGrpSpPr>
        <p:grpSpPr>
          <a:xfrm>
            <a:off x="6804248" y="2996952"/>
            <a:ext cx="2304256" cy="1176048"/>
            <a:chOff x="22368" y="5229200"/>
            <a:chExt cx="2293988" cy="1152128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368" y="5505516"/>
              <a:ext cx="1464161" cy="875812"/>
            </a:xfrm>
            <a:prstGeom prst="rect">
              <a:avLst/>
            </a:prstGeom>
          </p:spPr>
        </p:pic>
        <p:pic>
          <p:nvPicPr>
            <p:cNvPr id="20" name="Picture 7" descr="E:\MyDATA\PhC_Scanner\Presentations\WorkShop_2015_Sep\stent\32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19" b="11857"/>
            <a:stretch/>
          </p:blipFill>
          <p:spPr bwMode="auto">
            <a:xfrm>
              <a:off x="1463542" y="5505516"/>
              <a:ext cx="852814" cy="8758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itle 1"/>
            <p:cNvSpPr txBox="1">
              <a:spLocks/>
            </p:cNvSpPr>
            <p:nvPr/>
          </p:nvSpPr>
          <p:spPr>
            <a:xfrm>
              <a:off x="756399" y="5229200"/>
              <a:ext cx="932839" cy="2567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Standard CT</a:t>
              </a:r>
              <a:endParaRPr lang="en-US" sz="1100" i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er 21"/>
          <p:cNvGrpSpPr/>
          <p:nvPr/>
        </p:nvGrpSpPr>
        <p:grpSpPr>
          <a:xfrm>
            <a:off x="6804248" y="4149080"/>
            <a:ext cx="2259116" cy="1083977"/>
            <a:chOff x="2848401" y="5229200"/>
            <a:chExt cx="2371671" cy="1152129"/>
          </a:xfrm>
        </p:grpSpPr>
        <p:pic>
          <p:nvPicPr>
            <p:cNvPr id="23" name="Picture 6" descr="E:\MyDATA\PhC_Scanner\Presentations\WorkShop_2015_Sep\stent\31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19" b="11857"/>
            <a:stretch/>
          </p:blipFill>
          <p:spPr bwMode="auto">
            <a:xfrm>
              <a:off x="4367258" y="5505516"/>
              <a:ext cx="852814" cy="8758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87" t="-30301" r="-47543" b="-1"/>
            <a:stretch/>
          </p:blipFill>
          <p:spPr>
            <a:xfrm>
              <a:off x="2848401" y="5240136"/>
              <a:ext cx="2333339" cy="1141193"/>
            </a:xfrm>
            <a:prstGeom prst="rect">
              <a:avLst/>
            </a:prstGeom>
          </p:spPr>
        </p:pic>
        <p:sp>
          <p:nvSpPr>
            <p:cNvPr id="25" name="Title 1"/>
            <p:cNvSpPr txBox="1">
              <a:spLocks/>
            </p:cNvSpPr>
            <p:nvPr/>
          </p:nvSpPr>
          <p:spPr>
            <a:xfrm>
              <a:off x="3554151" y="5229200"/>
              <a:ext cx="932839" cy="2567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 smtClean="0">
                  <a:solidFill>
                    <a:prstClr val="black"/>
                  </a:solidFill>
                </a:rPr>
                <a:t>SPCCT</a:t>
              </a:r>
              <a:endParaRPr lang="en-US" sz="1100" i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26" name="Picture 8" descr="Afficher l'image d'origi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844" y="5894444"/>
            <a:ext cx="454827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0" dirty="0" smtClean="0"/>
              <a:t>Pierre Wiltz</a:t>
            </a:r>
          </a:p>
          <a:p>
            <a:pPr marL="0" indent="0">
              <a:buNone/>
            </a:pPr>
            <a:r>
              <a:rPr lang="fr-FR" b="0" dirty="0" smtClean="0"/>
              <a:t>Responsable de l’offre de service et des partenariats</a:t>
            </a:r>
          </a:p>
          <a:p>
            <a:pPr marL="0" indent="0">
              <a:buNone/>
            </a:pPr>
            <a:r>
              <a:rPr lang="fr-FR" b="0" dirty="0" smtClean="0">
                <a:hlinkClick r:id="rId3"/>
              </a:rPr>
              <a:t>pierre.wiltz@cea.fr</a:t>
            </a:r>
            <a:endParaRPr lang="fr-FR" b="0" dirty="0" smtClean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endParaRPr lang="fr-FR" b="0" dirty="0" smtClean="0"/>
          </a:p>
          <a:p>
            <a:pPr marL="0" indent="0">
              <a:buNone/>
            </a:pPr>
            <a:r>
              <a:rPr lang="fr-FR" b="0" dirty="0" smtClean="0">
                <a:hlinkClick r:id="rId4"/>
              </a:rPr>
              <a:t>www.francelifeimaging.fr</a:t>
            </a:r>
            <a:endParaRPr lang="fr-FR" b="0" dirty="0" smtClean="0"/>
          </a:p>
          <a:p>
            <a:pPr marL="0" indent="0">
              <a:buNone/>
            </a:pPr>
            <a:endParaRPr lang="fr-FR" b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49748B-8B3D-4D99-8551-BC6D08A4FAFC}" type="datetime4">
              <a:rPr lang="fr-FR" smtClean="0"/>
              <a:t>23 mai 2016</a:t>
            </a:fld>
            <a:endParaRPr lang="fr-FR" dirty="0"/>
          </a:p>
        </p:txBody>
      </p:sp>
      <p:pic>
        <p:nvPicPr>
          <p:cNvPr id="7" name="Picture 2" descr="C:\Trebossen\FLI\communication\presentations\2015\3.carte réseau imager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9906"/>
            <a:ext cx="4940019" cy="46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Une structuration autour des plateformes, lieux privilégiés de la recherche en imagerie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AB9B24-870C-40A2-AB0D-B814130D9BED}" type="datetime4">
              <a:rPr lang="fr-FR" smtClean="0"/>
              <a:t>23 mai 2016</a:t>
            </a:fld>
            <a:endParaRPr lang="fr-FR" dirty="0"/>
          </a:p>
        </p:txBody>
      </p:sp>
      <p:grpSp>
        <p:nvGrpSpPr>
          <p:cNvPr id="18" name="Groupe 17"/>
          <p:cNvGrpSpPr/>
          <p:nvPr/>
        </p:nvGrpSpPr>
        <p:grpSpPr>
          <a:xfrm>
            <a:off x="4355976" y="1257068"/>
            <a:ext cx="5040000" cy="5040000"/>
            <a:chOff x="1757414" y="1322668"/>
            <a:chExt cx="5040000" cy="5040000"/>
          </a:xfrm>
        </p:grpSpPr>
        <p:grpSp>
          <p:nvGrpSpPr>
            <p:cNvPr id="20" name="Groupe 19"/>
            <p:cNvGrpSpPr/>
            <p:nvPr/>
          </p:nvGrpSpPr>
          <p:grpSpPr>
            <a:xfrm rot="18900000">
              <a:off x="2225414" y="1790668"/>
              <a:ext cx="4104000" cy="4104000"/>
              <a:chOff x="2225414" y="1809496"/>
              <a:chExt cx="4104000" cy="4104000"/>
            </a:xfrm>
            <a:scene3d>
              <a:camera prst="orthographicFront"/>
              <a:lightRig rig="threePt" dir="t">
                <a:rot lat="0" lon="0" rev="3600000"/>
              </a:lightRig>
            </a:scene3d>
          </p:grpSpPr>
          <p:sp>
            <p:nvSpPr>
              <p:cNvPr id="39" name="Ellipse 38"/>
              <p:cNvSpPr/>
              <p:nvPr/>
            </p:nvSpPr>
            <p:spPr>
              <a:xfrm>
                <a:off x="2225414" y="1809496"/>
                <a:ext cx="4104000" cy="4104000"/>
              </a:xfrm>
              <a:prstGeom prst="ellipse">
                <a:avLst/>
              </a:prstGeom>
              <a:solidFill>
                <a:srgbClr val="00849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<a:prstTxWarp prst="textButton">
                  <a:avLst/>
                </a:prstTxWarp>
                <a:noAutofit/>
              </a:bodyPr>
              <a:lstStyle/>
              <a:p>
                <a:pPr algn="ctr"/>
                <a:r>
                  <a:rPr lang="fr-FR" sz="1200" dirty="0"/>
                  <a:t>Cardiologie – Métabolisme</a:t>
                </a:r>
              </a:p>
              <a:p>
                <a:pPr algn="ctr"/>
                <a:r>
                  <a:rPr lang="fr-FR" sz="1200" dirty="0"/>
                  <a:t>Oncologie – Neurologie</a:t>
                </a:r>
              </a:p>
              <a:p>
                <a:pPr algn="ctr"/>
                <a:endParaRPr lang="fr-FR" sz="300" dirty="0"/>
              </a:p>
              <a:p>
                <a:pPr algn="ctr"/>
                <a:r>
                  <a:rPr lang="fr-FR" sz="1600" b="1" dirty="0"/>
                  <a:t>Disciplines médicales</a:t>
                </a:r>
              </a:p>
              <a:p>
                <a:pPr algn="ctr"/>
                <a:endParaRPr lang="fr-FR" sz="1200" dirty="0" smtClean="0"/>
              </a:p>
              <a:p>
                <a:pPr algn="ctr"/>
                <a:endParaRPr lang="fr-FR" sz="1200" dirty="0" smtClean="0"/>
              </a:p>
              <a:p>
                <a:pPr algn="ctr"/>
                <a:endParaRPr lang="fr-FR" sz="1200" dirty="0" smtClean="0"/>
              </a:p>
              <a:p>
                <a:pPr algn="ctr"/>
                <a:endParaRPr lang="fr-FR" sz="1200" dirty="0" smtClean="0"/>
              </a:p>
              <a:p>
                <a:pPr algn="ctr"/>
                <a:r>
                  <a:rPr lang="fr-FR" sz="1600" b="1" dirty="0" smtClean="0"/>
                  <a:t>Technologie</a:t>
                </a:r>
                <a:endParaRPr lang="fr-FR" sz="1600" b="1" dirty="0"/>
              </a:p>
              <a:p>
                <a:pPr algn="ctr"/>
                <a:endParaRPr lang="fr-FR" sz="300" dirty="0"/>
              </a:p>
              <a:p>
                <a:pPr algn="ctr"/>
                <a:r>
                  <a:rPr lang="fr-FR" sz="1200" dirty="0"/>
                  <a:t>Instrumentation et détecteurs</a:t>
                </a:r>
              </a:p>
              <a:p>
                <a:pPr algn="ctr"/>
                <a:r>
                  <a:rPr lang="fr-FR" sz="1200" dirty="0"/>
                  <a:t>Modélisation – Séquences IRM</a:t>
                </a:r>
              </a:p>
            </p:txBody>
          </p:sp>
          <p:sp>
            <p:nvSpPr>
              <p:cNvPr id="40" name="Ellipse 39"/>
              <p:cNvSpPr/>
              <p:nvPr/>
            </p:nvSpPr>
            <p:spPr>
              <a:xfrm rot="5400000">
                <a:off x="2225414" y="1809496"/>
                <a:ext cx="4104000" cy="4104000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<a:prstTxWarp prst="textButton">
                  <a:avLst/>
                </a:prstTxWarp>
                <a:noAutofit/>
              </a:bodyPr>
              <a:lstStyle/>
              <a:p>
                <a:pPr algn="ctr"/>
                <a:r>
                  <a:rPr lang="fr-FR" sz="1200" dirty="0"/>
                  <a:t>Traitement – analyse</a:t>
                </a:r>
              </a:p>
              <a:p>
                <a:pPr algn="ctr"/>
                <a:r>
                  <a:rPr lang="fr-FR" sz="1200" dirty="0"/>
                  <a:t>Stockage</a:t>
                </a:r>
              </a:p>
              <a:p>
                <a:pPr algn="ctr"/>
                <a:endParaRPr lang="fr-FR" sz="300" dirty="0"/>
              </a:p>
              <a:p>
                <a:pPr algn="ctr"/>
                <a:r>
                  <a:rPr lang="fr-FR" sz="1600" b="1" dirty="0"/>
                  <a:t>Données et images</a:t>
                </a:r>
              </a:p>
              <a:p>
                <a:pPr algn="ctr"/>
                <a:endParaRPr lang="fr-FR" sz="1200" dirty="0" smtClean="0"/>
              </a:p>
              <a:p>
                <a:pPr algn="ctr"/>
                <a:endParaRPr lang="fr-FR" sz="1200" dirty="0" smtClean="0"/>
              </a:p>
              <a:p>
                <a:pPr algn="ctr"/>
                <a:endParaRPr lang="fr-FR" sz="1200" b="1" dirty="0" smtClean="0"/>
              </a:p>
              <a:p>
                <a:pPr algn="ctr"/>
                <a:endParaRPr lang="fr-FR" sz="1200" b="1" dirty="0" smtClean="0"/>
              </a:p>
              <a:p>
                <a:pPr algn="ctr"/>
                <a:r>
                  <a:rPr lang="fr-FR" sz="1600" b="1" dirty="0" smtClean="0"/>
                  <a:t>Chimie</a:t>
                </a:r>
              </a:p>
              <a:p>
                <a:pPr algn="ctr"/>
                <a:endParaRPr lang="fr-FR" sz="300" b="1" dirty="0"/>
              </a:p>
              <a:p>
                <a:pPr algn="ctr"/>
                <a:r>
                  <a:rPr lang="fr-FR" sz="1200" dirty="0" smtClean="0"/>
                  <a:t>Agents </a:t>
                </a:r>
                <a:r>
                  <a:rPr lang="fr-FR" sz="1200" dirty="0"/>
                  <a:t>de contraste –Radiochimie</a:t>
                </a:r>
              </a:p>
              <a:p>
                <a:pPr algn="ctr"/>
                <a:r>
                  <a:rPr lang="fr-FR" sz="1200" dirty="0" smtClean="0"/>
                  <a:t>vectorisation </a:t>
                </a:r>
                <a:r>
                  <a:rPr lang="fr-FR" sz="1200" dirty="0"/>
                  <a:t>et </a:t>
                </a:r>
                <a:r>
                  <a:rPr lang="fr-FR" sz="1200" dirty="0" smtClean="0"/>
                  <a:t>ciblage</a:t>
                </a:r>
                <a:endParaRPr lang="fr-FR" sz="1200" dirty="0"/>
              </a:p>
            </p:txBody>
          </p:sp>
        </p:grpSp>
        <p:grpSp>
          <p:nvGrpSpPr>
            <p:cNvPr id="26" name="Groupe 25"/>
            <p:cNvGrpSpPr/>
            <p:nvPr/>
          </p:nvGrpSpPr>
          <p:grpSpPr>
            <a:xfrm>
              <a:off x="1757414" y="1322668"/>
              <a:ext cx="5040000" cy="5040000"/>
              <a:chOff x="4572000" y="1201144"/>
              <a:chExt cx="5040000" cy="5040000"/>
            </a:xfrm>
            <a:solidFill>
              <a:schemeClr val="bg1"/>
            </a:solidFill>
          </p:grpSpPr>
          <p:grpSp>
            <p:nvGrpSpPr>
              <p:cNvPr id="33" name="Groupe 32"/>
              <p:cNvGrpSpPr/>
              <p:nvPr/>
            </p:nvGrpSpPr>
            <p:grpSpPr>
              <a:xfrm>
                <a:off x="4572000" y="3361144"/>
                <a:ext cx="5040000" cy="720000"/>
                <a:chOff x="5211389" y="3985457"/>
                <a:chExt cx="5040000" cy="720000"/>
              </a:xfrm>
              <a:grpFill/>
            </p:grpSpPr>
            <p:sp>
              <p:nvSpPr>
                <p:cNvPr id="37" name="Triangle isocèle 36"/>
                <p:cNvSpPr/>
                <p:nvPr/>
              </p:nvSpPr>
              <p:spPr>
                <a:xfrm rot="16200000">
                  <a:off x="8631389" y="3085457"/>
                  <a:ext cx="720000" cy="25200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" name="Triangle isocèle 37"/>
                <p:cNvSpPr/>
                <p:nvPr/>
              </p:nvSpPr>
              <p:spPr>
                <a:xfrm rot="5400000">
                  <a:off x="6111389" y="3085457"/>
                  <a:ext cx="720000" cy="25200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4" name="Groupe 33"/>
              <p:cNvGrpSpPr/>
              <p:nvPr/>
            </p:nvGrpSpPr>
            <p:grpSpPr>
              <a:xfrm>
                <a:off x="6732000" y="1201144"/>
                <a:ext cx="720000" cy="5040000"/>
                <a:chOff x="6471390" y="1793592"/>
                <a:chExt cx="720000" cy="5040000"/>
              </a:xfrm>
              <a:grpFill/>
            </p:grpSpPr>
            <p:sp>
              <p:nvSpPr>
                <p:cNvPr id="35" name="Triangle isocèle 34"/>
                <p:cNvSpPr/>
                <p:nvPr/>
              </p:nvSpPr>
              <p:spPr>
                <a:xfrm>
                  <a:off x="6471390" y="4313592"/>
                  <a:ext cx="720000" cy="25200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" name="Triangle isocèle 35"/>
                <p:cNvSpPr/>
                <p:nvPr/>
              </p:nvSpPr>
              <p:spPr>
                <a:xfrm rot="10800000">
                  <a:off x="6471390" y="1793592"/>
                  <a:ext cx="720000" cy="25200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32" name="Ellipse 31"/>
            <p:cNvSpPr/>
            <p:nvPr/>
          </p:nvSpPr>
          <p:spPr>
            <a:xfrm>
              <a:off x="3287414" y="2852668"/>
              <a:ext cx="1980000" cy="1980000"/>
            </a:xfrm>
            <a:prstGeom prst="ellipse">
              <a:avLst/>
            </a:prstGeom>
            <a:solidFill>
              <a:srgbClr val="6F194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dirty="0" smtClean="0"/>
                <a:t>Plateforme</a:t>
              </a:r>
              <a:endParaRPr lang="fr-FR" sz="1600" dirty="0"/>
            </a:p>
          </p:txBody>
        </p:sp>
      </p:grp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fr-FR" b="0" dirty="0" smtClean="0"/>
              <a:t>Des lieux de regroupement des équipements</a:t>
            </a:r>
          </a:p>
          <a:p>
            <a:endParaRPr lang="fr-FR" b="0" dirty="0" smtClean="0"/>
          </a:p>
          <a:p>
            <a:r>
              <a:rPr lang="fr-FR" b="0" dirty="0" smtClean="0"/>
              <a:t>Des lieux de convergence des expertises scientifiques, médicales et technologiques</a:t>
            </a:r>
          </a:p>
          <a:p>
            <a:endParaRPr lang="fr-FR" b="0" dirty="0"/>
          </a:p>
          <a:p>
            <a:r>
              <a:rPr lang="fr-FR" b="0" dirty="0" smtClean="0"/>
              <a:t>Des lieux d’accueil de projets et d’équipes, de rencontre et d’échanges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25607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parc d’équipements cohérent couvrant tout le spectre de l’imagerie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65FD5D-14BF-4B50-90D0-585DFBC0A61B}" type="datetime4">
              <a:rPr lang="fr-FR" smtClean="0"/>
              <a:t>23 mai 2016</a:t>
            </a:fld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889142"/>
              </p:ext>
            </p:extLst>
          </p:nvPr>
        </p:nvGraphicFramePr>
        <p:xfrm>
          <a:off x="683027" y="1203483"/>
          <a:ext cx="4404683" cy="2645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e 12"/>
          <p:cNvGrpSpPr/>
          <p:nvPr/>
        </p:nvGrpSpPr>
        <p:grpSpPr>
          <a:xfrm>
            <a:off x="-36512" y="4042404"/>
            <a:ext cx="5677520" cy="2626956"/>
            <a:chOff x="46608" y="4042404"/>
            <a:chExt cx="5677520" cy="2626956"/>
          </a:xfrm>
        </p:grpSpPr>
        <p:sp>
          <p:nvSpPr>
            <p:cNvPr id="86" name="Espace réservé du contenu 2"/>
            <p:cNvSpPr txBox="1">
              <a:spLocks/>
            </p:cNvSpPr>
            <p:nvPr/>
          </p:nvSpPr>
          <p:spPr>
            <a:xfrm>
              <a:off x="511827" y="4042404"/>
              <a:ext cx="4747082" cy="466716"/>
            </a:xfrm>
            <a:prstGeom prst="rect">
              <a:avLst/>
            </a:prstGeom>
          </p:spPr>
          <p:txBody>
            <a:bodyPr vert="horz" lIns="91440" tIns="36000" rIns="91440" bIns="36000" numCol="1" spcCol="360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fr-FR" sz="2400" b="1" kern="1200" dirty="0" smtClean="0">
                  <a:solidFill>
                    <a:srgbClr val="169FBA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lang="fr-FR" sz="2000" kern="1200" dirty="0" smtClean="0">
                  <a:solidFill>
                    <a:srgbClr val="169FBA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69FBA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rgbClr val="169FBA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rgbClr val="169FBA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600" b="0" dirty="0" smtClean="0"/>
                <a:t>Répartition par modalité des équipements du réseau</a:t>
              </a:r>
              <a:endParaRPr lang="fr-FR" sz="1600" b="0" dirty="0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46608" y="4149360"/>
              <a:ext cx="5677520" cy="2520000"/>
              <a:chOff x="167213" y="4149360"/>
              <a:chExt cx="5677520" cy="2520000"/>
            </a:xfrm>
          </p:grpSpPr>
          <p:graphicFrame>
            <p:nvGraphicFramePr>
              <p:cNvPr id="11" name="Graphique 1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40512183"/>
                  </p:ext>
                </p:extLst>
              </p:nvPr>
            </p:nvGraphicFramePr>
            <p:xfrm>
              <a:off x="167213" y="4149360"/>
              <a:ext cx="3355800" cy="252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12" name="Graphique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31288525"/>
                  </p:ext>
                </p:extLst>
              </p:nvPr>
            </p:nvGraphicFramePr>
            <p:xfrm>
              <a:off x="3189816" y="4149360"/>
              <a:ext cx="2654917" cy="252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84" name="Espace réservé du contenu 2"/>
              <p:cNvSpPr txBox="1">
                <a:spLocks/>
              </p:cNvSpPr>
              <p:nvPr/>
            </p:nvSpPr>
            <p:spPr>
              <a:xfrm>
                <a:off x="868096" y="5258781"/>
                <a:ext cx="1134234" cy="301158"/>
              </a:xfrm>
              <a:prstGeom prst="rect">
                <a:avLst/>
              </a:prstGeom>
            </p:spPr>
            <p:txBody>
              <a:bodyPr vert="horz" lIns="91440" tIns="45720" rIns="91440" bIns="45720" numCol="1" spcCol="36000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lang="fr-FR" sz="2400" b="1" kern="1200" dirty="0" smtClean="0">
                    <a:solidFill>
                      <a:srgbClr val="169FBA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lang="fr-FR" sz="2000" kern="1200" dirty="0" smtClean="0">
                    <a:solidFill>
                      <a:srgbClr val="169FBA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169FBA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rgbClr val="169FBA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800" kern="1200">
                    <a:solidFill>
                      <a:srgbClr val="169FBA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r-FR" sz="1600" b="0" dirty="0" smtClean="0"/>
                  <a:t>Préclinique</a:t>
                </a:r>
                <a:endParaRPr lang="fr-FR" sz="1600" b="0" dirty="0"/>
              </a:p>
            </p:txBody>
          </p:sp>
          <p:sp>
            <p:nvSpPr>
              <p:cNvPr id="87" name="Espace réservé du contenu 2"/>
              <p:cNvSpPr txBox="1">
                <a:spLocks/>
              </p:cNvSpPr>
              <p:nvPr/>
            </p:nvSpPr>
            <p:spPr>
              <a:xfrm>
                <a:off x="3950157" y="5258781"/>
                <a:ext cx="1134234" cy="301158"/>
              </a:xfrm>
              <a:prstGeom prst="rect">
                <a:avLst/>
              </a:prstGeom>
            </p:spPr>
            <p:txBody>
              <a:bodyPr vert="horz" lIns="91440" tIns="45720" rIns="91440" bIns="45720" numCol="1" spcCol="36000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lang="fr-FR" sz="2400" b="1" kern="1200" dirty="0" smtClean="0">
                    <a:solidFill>
                      <a:srgbClr val="169FBA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lang="fr-FR" sz="2000" kern="1200" dirty="0" smtClean="0">
                    <a:solidFill>
                      <a:srgbClr val="169FBA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169FBA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rgbClr val="169FBA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800" kern="1200">
                    <a:solidFill>
                      <a:srgbClr val="169FBA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r-FR" sz="1600" b="0" dirty="0"/>
                  <a:t>C</a:t>
                </a:r>
                <a:r>
                  <a:rPr lang="fr-FR" sz="1600" b="0" dirty="0" smtClean="0"/>
                  <a:t>linique</a:t>
                </a:r>
                <a:endParaRPr lang="fr-FR" sz="1600" b="0" dirty="0"/>
              </a:p>
            </p:txBody>
          </p:sp>
        </p:grpSp>
      </p:grpSp>
      <p:sp>
        <p:nvSpPr>
          <p:cNvPr id="89" name="Espace réservé du contenu 2"/>
          <p:cNvSpPr>
            <a:spLocks noGrp="1"/>
          </p:cNvSpPr>
          <p:nvPr>
            <p:ph idx="1"/>
          </p:nvPr>
        </p:nvSpPr>
        <p:spPr>
          <a:xfrm>
            <a:off x="5636142" y="4713609"/>
            <a:ext cx="3387892" cy="1680809"/>
          </a:xfrm>
        </p:spPr>
        <p:txBody>
          <a:bodyPr lIns="36000" rIns="36000" numCol="2" spcCol="180000">
            <a:noAutofit/>
          </a:bodyPr>
          <a:lstStyle/>
          <a:p>
            <a:pPr marL="174625" indent="-174625"/>
            <a:r>
              <a:rPr lang="fr-FR" sz="1400" b="0" dirty="0"/>
              <a:t>TEP-IRM </a:t>
            </a:r>
            <a:r>
              <a:rPr lang="fr-FR" sz="1400" b="0" dirty="0" smtClean="0"/>
              <a:t>clinique</a:t>
            </a:r>
          </a:p>
          <a:p>
            <a:pPr marL="174625" indent="-174625"/>
            <a:endParaRPr lang="fr-FR" sz="1400" b="0" dirty="0"/>
          </a:p>
          <a:p>
            <a:pPr marL="174625" indent="-174625"/>
            <a:r>
              <a:rPr lang="fr-FR" sz="1400" b="0" dirty="0" smtClean="0"/>
              <a:t>scanners </a:t>
            </a:r>
            <a:r>
              <a:rPr lang="fr-FR" sz="1400" b="0" dirty="0"/>
              <a:t>spectraux</a:t>
            </a:r>
          </a:p>
          <a:p>
            <a:pPr marL="174625" indent="-174625"/>
            <a:endParaRPr lang="fr-FR" sz="1400" b="0" dirty="0"/>
          </a:p>
          <a:p>
            <a:pPr marL="174625" indent="-174625"/>
            <a:r>
              <a:rPr lang="fr-FR" sz="1400" b="0" dirty="0" smtClean="0"/>
              <a:t>TEP-ultrasons</a:t>
            </a:r>
          </a:p>
          <a:p>
            <a:pPr marL="174625" indent="-174625"/>
            <a:endParaRPr lang="fr-FR" sz="1400" b="0" dirty="0"/>
          </a:p>
          <a:p>
            <a:pPr marL="174625" indent="-174625"/>
            <a:r>
              <a:rPr lang="fr-FR" sz="1400" b="0" dirty="0" err="1"/>
              <a:t>O</a:t>
            </a:r>
            <a:r>
              <a:rPr lang="fr-FR" sz="1400" b="0" dirty="0" err="1" smtClean="0"/>
              <a:t>ptoacoustique</a:t>
            </a:r>
            <a:endParaRPr lang="fr-FR" sz="1400" b="0" dirty="0"/>
          </a:p>
          <a:p>
            <a:pPr marL="174625" indent="-174625"/>
            <a:endParaRPr lang="fr-FR" sz="1400" b="0" dirty="0" smtClean="0"/>
          </a:p>
          <a:p>
            <a:pPr marL="174625" indent="-174625"/>
            <a:r>
              <a:rPr lang="fr-FR" sz="1400" b="0" dirty="0" smtClean="0"/>
              <a:t>RPE clinique</a:t>
            </a:r>
            <a:endParaRPr lang="fr-FR" sz="1400" b="0" dirty="0"/>
          </a:p>
          <a:p>
            <a:pPr marL="174625" indent="-174625"/>
            <a:endParaRPr lang="fr-FR" sz="1400" b="0" dirty="0" smtClean="0"/>
          </a:p>
          <a:p>
            <a:pPr marL="174625" indent="-174625"/>
            <a:r>
              <a:rPr lang="fr-FR" sz="1400" b="0" dirty="0" smtClean="0"/>
              <a:t>imagerie intra-vitale</a:t>
            </a:r>
            <a:endParaRPr lang="fr-FR" sz="1400" b="0" dirty="0"/>
          </a:p>
          <a:p>
            <a:pPr marL="174625" indent="-174625"/>
            <a:endParaRPr lang="fr-FR" sz="1400" b="0" dirty="0"/>
          </a:p>
        </p:txBody>
      </p:sp>
      <p:sp>
        <p:nvSpPr>
          <p:cNvPr id="92" name="Espace réservé du contenu 2"/>
          <p:cNvSpPr txBox="1">
            <a:spLocks/>
          </p:cNvSpPr>
          <p:nvPr/>
        </p:nvSpPr>
        <p:spPr>
          <a:xfrm>
            <a:off x="5658610" y="4042403"/>
            <a:ext cx="3342956" cy="541483"/>
          </a:xfrm>
          <a:prstGeom prst="rect">
            <a:avLst/>
          </a:prstGeom>
        </p:spPr>
        <p:txBody>
          <a:bodyPr vert="horz" lIns="91440" tIns="36000" rIns="91440" bIns="36000" numCol="1" spcCol="360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0" dirty="0"/>
              <a:t>Equipements de pointe et prototypes inédits</a:t>
            </a:r>
          </a:p>
        </p:txBody>
      </p:sp>
      <p:grpSp>
        <p:nvGrpSpPr>
          <p:cNvPr id="90" name="Groupe 89"/>
          <p:cNvGrpSpPr>
            <a:grpSpLocks noChangeAspect="1"/>
          </p:cNvGrpSpPr>
          <p:nvPr/>
        </p:nvGrpSpPr>
        <p:grpSpPr>
          <a:xfrm>
            <a:off x="5364088" y="1556791"/>
            <a:ext cx="3420000" cy="2060863"/>
            <a:chOff x="4500272" y="3129666"/>
            <a:chExt cx="4320000" cy="2603188"/>
          </a:xfrm>
        </p:grpSpPr>
        <p:sp>
          <p:nvSpPr>
            <p:cNvPr id="91" name="Ellipse 90"/>
            <p:cNvSpPr/>
            <p:nvPr/>
          </p:nvSpPr>
          <p:spPr>
            <a:xfrm>
              <a:off x="4500272" y="3645024"/>
              <a:ext cx="4320000" cy="1990818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7000">
                  <a:schemeClr val="bg1">
                    <a:lumMod val="7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00272" y="4425567"/>
              <a:ext cx="4320000" cy="13072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rtlCol="0" anchor="t" anchorCtr="0"/>
            <a:lstStyle/>
            <a:p>
              <a:pPr>
                <a:tabLst>
                  <a:tab pos="2328863" algn="l"/>
                </a:tabLst>
              </a:pPr>
              <a:r>
                <a:rPr lang="fr-FR" sz="1300" dirty="0" smtClean="0">
                  <a:solidFill>
                    <a:schemeClr val="bg1"/>
                  </a:solidFill>
                </a:rPr>
                <a:t>Diagnostic	Imagerie</a:t>
              </a:r>
            </a:p>
            <a:p>
              <a:pPr algn="r">
                <a:tabLst>
                  <a:tab pos="2243138" algn="l"/>
                </a:tabLst>
              </a:pPr>
              <a:r>
                <a:rPr lang="fr-FR" sz="1300" dirty="0" smtClean="0">
                  <a:solidFill>
                    <a:schemeClr val="bg1"/>
                  </a:solidFill>
                </a:rPr>
                <a:t>interventionnelle</a:t>
              </a:r>
            </a:p>
            <a:p>
              <a:pPr algn="ctr">
                <a:tabLst>
                  <a:tab pos="2243138" algn="l"/>
                </a:tabLst>
              </a:pPr>
              <a:endParaRPr lang="fr-FR" sz="1300" dirty="0">
                <a:solidFill>
                  <a:schemeClr val="bg1"/>
                </a:solidFill>
              </a:endParaRPr>
            </a:p>
            <a:p>
              <a:pPr algn="ctr">
                <a:tabLst>
                  <a:tab pos="2243138" algn="l"/>
                </a:tabLst>
              </a:pPr>
              <a:r>
                <a:rPr lang="fr-FR" sz="1300" dirty="0" smtClean="0">
                  <a:solidFill>
                    <a:schemeClr val="bg1"/>
                  </a:solidFill>
                </a:rPr>
                <a:t>Suivi thérapeutique</a:t>
              </a:r>
              <a:endParaRPr lang="fr-FR" sz="1300" dirty="0">
                <a:solidFill>
                  <a:schemeClr val="bg1"/>
                </a:solidFill>
              </a:endParaRPr>
            </a:p>
            <a:p>
              <a:pPr algn="ctr"/>
              <a:endParaRPr lang="fr-FR" sz="1300" dirty="0">
                <a:solidFill>
                  <a:schemeClr val="bg1"/>
                </a:solidFill>
              </a:endParaRPr>
            </a:p>
          </p:txBody>
        </p:sp>
        <p:grpSp>
          <p:nvGrpSpPr>
            <p:cNvPr id="94" name="Groupe 93"/>
            <p:cNvGrpSpPr>
              <a:grpSpLocks noChangeAspect="1"/>
            </p:cNvGrpSpPr>
            <p:nvPr/>
          </p:nvGrpSpPr>
          <p:grpSpPr>
            <a:xfrm rot="2698990">
              <a:off x="5850265" y="3129666"/>
              <a:ext cx="1620013" cy="1620000"/>
              <a:chOff x="4987336" y="1988840"/>
              <a:chExt cx="3960030" cy="3960000"/>
            </a:xfrm>
          </p:grpSpPr>
          <p:grpSp>
            <p:nvGrpSpPr>
              <p:cNvPr id="95" name="Groupe 94"/>
              <p:cNvGrpSpPr>
                <a:grpSpLocks noChangeAspect="1"/>
              </p:cNvGrpSpPr>
              <p:nvPr/>
            </p:nvGrpSpPr>
            <p:grpSpPr>
              <a:xfrm>
                <a:off x="4987336" y="1988840"/>
                <a:ext cx="3960030" cy="3960000"/>
                <a:chOff x="5421660" y="2585094"/>
                <a:chExt cx="3244590" cy="3244565"/>
              </a:xfrm>
            </p:grpSpPr>
            <p:grpSp>
              <p:nvGrpSpPr>
                <p:cNvPr id="97" name="Groupe 96"/>
                <p:cNvGrpSpPr/>
                <p:nvPr/>
              </p:nvGrpSpPr>
              <p:grpSpPr>
                <a:xfrm>
                  <a:off x="5421660" y="2589659"/>
                  <a:ext cx="3244590" cy="3240000"/>
                  <a:chOff x="5297741" y="2806227"/>
                  <a:chExt cx="3244590" cy="3240000"/>
                </a:xfrm>
              </p:grpSpPr>
              <p:grpSp>
                <p:nvGrpSpPr>
                  <p:cNvPr id="101" name="Groupe 100"/>
                  <p:cNvGrpSpPr/>
                  <p:nvPr/>
                </p:nvGrpSpPr>
                <p:grpSpPr>
                  <a:xfrm>
                    <a:off x="5297741" y="2806227"/>
                    <a:ext cx="3240000" cy="3240000"/>
                    <a:chOff x="5297741" y="2806227"/>
                    <a:chExt cx="3240000" cy="3240000"/>
                  </a:xfrm>
                </p:grpSpPr>
                <p:sp>
                  <p:nvSpPr>
                    <p:cNvPr id="103" name="Secteurs 102"/>
                    <p:cNvSpPr/>
                    <p:nvPr/>
                  </p:nvSpPr>
                  <p:spPr>
                    <a:xfrm rot="10800000">
                      <a:off x="5297741" y="2806227"/>
                      <a:ext cx="3240000" cy="3240000"/>
                    </a:xfrm>
                    <a:prstGeom prst="pie">
                      <a:avLst>
                        <a:gd name="adj1" fmla="val 14039846"/>
                        <a:gd name="adj2" fmla="val 18357704"/>
                      </a:avLst>
                    </a:prstGeom>
                    <a:solidFill>
                      <a:srgbClr val="008493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270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  <a:prstTxWarp prst="textArchUp">
                        <a:avLst>
                          <a:gd name="adj" fmla="val 10800000"/>
                        </a:avLst>
                      </a:prstTxWarp>
                      <a:noAutofit/>
                      <a:scene3d>
                        <a:camera prst="orthographicFront">
                          <a:rot lat="0" lon="0" rev="0"/>
                        </a:camera>
                        <a:lightRig rig="threePt" dir="t"/>
                      </a:scene3d>
                    </a:bodyPr>
                    <a:lstStyle/>
                    <a:p>
                      <a:pPr algn="ctr"/>
                      <a:endParaRPr lang="fr-FR" sz="1200" dirty="0" smtClean="0"/>
                    </a:p>
                  </p:txBody>
                </p:sp>
                <p:sp>
                  <p:nvSpPr>
                    <p:cNvPr id="104" name="Secteurs 103"/>
                    <p:cNvSpPr/>
                    <p:nvPr/>
                  </p:nvSpPr>
                  <p:spPr>
                    <a:xfrm>
                      <a:off x="5297741" y="2806227"/>
                      <a:ext cx="3240000" cy="3240000"/>
                    </a:xfrm>
                    <a:prstGeom prst="pie">
                      <a:avLst>
                        <a:gd name="adj1" fmla="val 14039846"/>
                        <a:gd name="adj2" fmla="val 18357704"/>
                      </a:avLst>
                    </a:prstGeom>
                    <a:solidFill>
                      <a:srgbClr val="008493"/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  <a:prstTxWarp prst="textArchDown">
                        <a:avLst/>
                      </a:prstTxWarp>
                      <a:noAutofit/>
                      <a:scene3d>
                        <a:camera prst="orthographicFront">
                          <a:rot lat="0" lon="0" rev="0"/>
                        </a:camera>
                        <a:lightRig rig="threePt" dir="t"/>
                      </a:scene3d>
                    </a:bodyPr>
                    <a:lstStyle/>
                    <a:p>
                      <a:pPr algn="ctr"/>
                      <a:endParaRPr lang="fr-FR" sz="300" dirty="0"/>
                    </a:p>
                  </p:txBody>
                </p:sp>
              </p:grpSp>
              <p:sp>
                <p:nvSpPr>
                  <p:cNvPr id="102" name="Secteurs 101"/>
                  <p:cNvSpPr/>
                  <p:nvPr/>
                </p:nvSpPr>
                <p:spPr>
                  <a:xfrm>
                    <a:off x="5302331" y="2806227"/>
                    <a:ext cx="3240000" cy="3240000"/>
                  </a:xfrm>
                  <a:prstGeom prst="pie">
                    <a:avLst>
                      <a:gd name="adj1" fmla="val 14039846"/>
                      <a:gd name="adj2" fmla="val 18357704"/>
                    </a:avLst>
                  </a:prstGeom>
                  <a:solidFill>
                    <a:srgbClr val="008493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27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ArchUp">
                      <a:avLst>
                        <a:gd name="adj" fmla="val 10800000"/>
                      </a:avLst>
                    </a:prstTxWarp>
                    <a:noAutofit/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algn="ctr"/>
                    <a:endParaRPr lang="fr-FR" sz="1600" b="1" dirty="0" smtClean="0"/>
                  </a:p>
                </p:txBody>
              </p:sp>
            </p:grpSp>
            <p:grpSp>
              <p:nvGrpSpPr>
                <p:cNvPr id="98" name="Groupe 97"/>
                <p:cNvGrpSpPr/>
                <p:nvPr/>
              </p:nvGrpSpPr>
              <p:grpSpPr>
                <a:xfrm>
                  <a:off x="5421660" y="2585094"/>
                  <a:ext cx="3244589" cy="3240001"/>
                  <a:chOff x="5179368" y="2561316"/>
                  <a:chExt cx="3244589" cy="3240001"/>
                </a:xfrm>
              </p:grpSpPr>
              <p:sp>
                <p:nvSpPr>
                  <p:cNvPr id="99" name="Secteurs 98"/>
                  <p:cNvSpPr/>
                  <p:nvPr/>
                </p:nvSpPr>
                <p:spPr>
                  <a:xfrm rot="5400000">
                    <a:off x="5179368" y="2561316"/>
                    <a:ext cx="3240000" cy="3240000"/>
                  </a:xfrm>
                  <a:prstGeom prst="pie">
                    <a:avLst>
                      <a:gd name="adj1" fmla="val 14039846"/>
                      <a:gd name="adj2" fmla="val 18357704"/>
                    </a:avLst>
                  </a:prstGeom>
                  <a:solidFill>
                    <a:srgbClr val="008493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27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ArchUp">
                      <a:avLst>
                        <a:gd name="adj" fmla="val 10800000"/>
                      </a:avLst>
                    </a:prstTxWarp>
                    <a:noAutofit/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algn="ctr"/>
                    <a:endParaRPr lang="fr-FR" sz="1600" b="1" dirty="0"/>
                  </a:p>
                </p:txBody>
              </p:sp>
              <p:sp>
                <p:nvSpPr>
                  <p:cNvPr id="100" name="Secteurs 99"/>
                  <p:cNvSpPr/>
                  <p:nvPr/>
                </p:nvSpPr>
                <p:spPr>
                  <a:xfrm rot="16200000">
                    <a:off x="5183957" y="2561317"/>
                    <a:ext cx="3240000" cy="3240000"/>
                  </a:xfrm>
                  <a:prstGeom prst="pie">
                    <a:avLst>
                      <a:gd name="adj1" fmla="val 14039846"/>
                      <a:gd name="adj2" fmla="val 18357704"/>
                    </a:avLst>
                  </a:prstGeom>
                  <a:solidFill>
                    <a:srgbClr val="008493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200000"/>
                    </a:lightRig>
                  </a:scene3d>
                  <a:sp3d>
                    <a:bevelT w="127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ArchUp">
                      <a:avLst>
                        <a:gd name="adj" fmla="val 10800000"/>
                      </a:avLst>
                    </a:prstTxWarp>
                    <a:noAutofit/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algn="ctr"/>
                    <a:endParaRPr lang="fr-FR" sz="1600" b="1" dirty="0"/>
                  </a:p>
                </p:txBody>
              </p:sp>
            </p:grpSp>
          </p:grpSp>
          <p:sp>
            <p:nvSpPr>
              <p:cNvPr id="96" name="Ellipse 95"/>
              <p:cNvSpPr/>
              <p:nvPr/>
            </p:nvSpPr>
            <p:spPr>
              <a:xfrm rot="18901010">
                <a:off x="6010550" y="3012053"/>
                <a:ext cx="1908000" cy="1907999"/>
              </a:xfrm>
              <a:prstGeom prst="ellipse">
                <a:avLst/>
              </a:prstGeom>
              <a:solidFill>
                <a:srgbClr val="6F194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fr-FR" sz="1200" dirty="0" smtClean="0"/>
                  <a:t>Plateforme</a:t>
                </a:r>
                <a:endParaRPr lang="fr-FR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20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s://www.francelifeimaging.fr/wp-content/uploads/2014/09/carte_WP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2204046"/>
            <a:ext cx="39959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couverture exhaustive des champs thématiques majeurs du domaine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181A6FC-028F-4856-9807-BCAA6533C2AF}" type="datetime4">
              <a:rPr lang="fr-FR" smtClean="0"/>
              <a:t>23 mai 2016</a:t>
            </a:fld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2608314"/>
            <a:ext cx="4618856" cy="3773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b="0" dirty="0" smtClean="0"/>
              <a:t>Plateforme modulaire de ciblage pour l’imagerie</a:t>
            </a:r>
          </a:p>
          <a:p>
            <a:r>
              <a:rPr lang="fr-FR" sz="2200" b="0" dirty="0" smtClean="0"/>
              <a:t>Développement de sondes et agents de contraste</a:t>
            </a:r>
          </a:p>
          <a:p>
            <a:r>
              <a:rPr lang="fr-FR" sz="2200" b="0" dirty="0" smtClean="0"/>
              <a:t>Nanoparticules pour l’imagerie</a:t>
            </a:r>
          </a:p>
          <a:p>
            <a:r>
              <a:rPr lang="fr-FR" sz="2200" b="0" dirty="0" smtClean="0"/>
              <a:t>Preuve de concept, applications cliniques, recherche translationnelle</a:t>
            </a:r>
            <a:endParaRPr lang="fr-FR" sz="2200" b="0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8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0" dirty="0"/>
              <a:t>Agents d’imagerie </a:t>
            </a:r>
            <a:r>
              <a:rPr lang="fr-FR" b="0" dirty="0" smtClean="0"/>
              <a:t>moléculaire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23035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couverture exhaustive des champs thématiques majeurs du domaine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4527A2-25A4-4B99-B656-663A988525DA}" type="datetime4">
              <a:rPr lang="fr-FR" smtClean="0"/>
              <a:t>23 mai 2016</a:t>
            </a:fld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2608313"/>
            <a:ext cx="4906888" cy="3911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b="0" dirty="0"/>
              <a:t>Outils intégrés pour améliorer la sensibilité et le contraste en IRM</a:t>
            </a:r>
          </a:p>
          <a:p>
            <a:r>
              <a:rPr lang="fr-FR" sz="2200" b="0" dirty="0"/>
              <a:t>Imagerie par ultrasons</a:t>
            </a:r>
          </a:p>
          <a:p>
            <a:r>
              <a:rPr lang="fr-FR" sz="2200" b="0" dirty="0"/>
              <a:t>Imagerie optique préclinique et clinique</a:t>
            </a:r>
          </a:p>
          <a:p>
            <a:r>
              <a:rPr lang="fr-FR" sz="2200" b="0" dirty="0"/>
              <a:t>Systèmes de détection à haute résolution et haute sensibilité pour l’imagerie nucléaire</a:t>
            </a:r>
          </a:p>
          <a:p>
            <a:r>
              <a:rPr lang="fr-FR" sz="2200" b="0" dirty="0" err="1"/>
              <a:t>Multimodalité</a:t>
            </a:r>
            <a:r>
              <a:rPr lang="fr-FR" sz="2200" b="0" dirty="0"/>
              <a:t> et biomarqueurs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8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0" dirty="0"/>
              <a:t>Instrumentation et innovations technologiques</a:t>
            </a:r>
          </a:p>
        </p:txBody>
      </p:sp>
      <p:pic>
        <p:nvPicPr>
          <p:cNvPr id="1034" name="Picture 10" descr="https://www.francelifeimaging.fr/wp-content/uploads/2014/09/carte_WP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2204046"/>
            <a:ext cx="40679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35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couverture exhaustive des champs thématiques majeurs du domaine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06DB37-CF02-4A86-978C-867156C22E60}" type="datetime4">
              <a:rPr lang="fr-FR" smtClean="0"/>
              <a:t>23 mai 2016</a:t>
            </a:fld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2608313"/>
            <a:ext cx="4762872" cy="3911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b="0" dirty="0"/>
              <a:t>Navigation et réalité augmentée</a:t>
            </a:r>
          </a:p>
          <a:p>
            <a:r>
              <a:rPr lang="fr-FR" sz="2200" b="0" dirty="0"/>
              <a:t>Systèmes d’imagerie et d’intervention robotisés</a:t>
            </a:r>
          </a:p>
          <a:p>
            <a:r>
              <a:rPr lang="fr-FR" sz="2200" b="0" dirty="0"/>
              <a:t>Interventions guidées par imagerie à résonance magnétique</a:t>
            </a:r>
          </a:p>
          <a:p>
            <a:r>
              <a:rPr lang="fr-FR" sz="2200" b="0" dirty="0"/>
              <a:t>Thérapies basées sur les ultrasons (HIFU et vectorisation ciblée)</a:t>
            </a:r>
          </a:p>
          <a:p>
            <a:r>
              <a:rPr lang="fr-FR" sz="2200" b="0" dirty="0"/>
              <a:t>Nouvelles modalités d’imagerie </a:t>
            </a:r>
            <a:r>
              <a:rPr lang="fr-FR" sz="2200" b="0" dirty="0" err="1"/>
              <a:t>per-opératoire</a:t>
            </a:r>
            <a:endParaRPr lang="fr-FR" sz="2200" b="0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8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0" dirty="0"/>
              <a:t>Imagerie interventionnelle</a:t>
            </a:r>
          </a:p>
        </p:txBody>
      </p:sp>
      <p:pic>
        <p:nvPicPr>
          <p:cNvPr id="12" name="Picture 6" descr="https://www.francelifeimaging.fr/wp-content/uploads/2014/09/carte_WP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2204046"/>
            <a:ext cx="40679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6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couverture exhaustive des champs thématiques majeurs du domaine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E236431-B418-4F02-B243-9D15384C7558}" type="datetime4">
              <a:rPr lang="fr-FR" smtClean="0"/>
              <a:t>23 mai 2016</a:t>
            </a:fld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2608313"/>
            <a:ext cx="5410944" cy="3911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b="0" dirty="0"/>
              <a:t>Reconstruction </a:t>
            </a:r>
            <a:r>
              <a:rPr lang="fr-FR" sz="2200" b="0" dirty="0" smtClean="0"/>
              <a:t>d’images </a:t>
            </a:r>
            <a:r>
              <a:rPr lang="fr-FR" sz="2200" b="0" dirty="0" err="1" smtClean="0"/>
              <a:t>multi-dimensionnelles</a:t>
            </a:r>
            <a:endParaRPr lang="fr-FR" sz="2200" b="0" dirty="0"/>
          </a:p>
          <a:p>
            <a:r>
              <a:rPr lang="fr-FR" sz="2200" b="0" dirty="0" smtClean="0"/>
              <a:t>Exploitation </a:t>
            </a:r>
            <a:r>
              <a:rPr lang="fr-FR" sz="2200" b="0" dirty="0"/>
              <a:t>d’images multimodales</a:t>
            </a:r>
          </a:p>
          <a:p>
            <a:r>
              <a:rPr lang="fr-FR" sz="2200" b="0" dirty="0"/>
              <a:t>Bases de données, exploration de données, modélisation du savoir</a:t>
            </a:r>
          </a:p>
          <a:p>
            <a:r>
              <a:rPr lang="fr-FR" sz="2200" b="0" dirty="0"/>
              <a:t>Simulations numériques</a:t>
            </a:r>
          </a:p>
          <a:p>
            <a:r>
              <a:rPr lang="fr-FR" sz="2200" b="0" dirty="0"/>
              <a:t>Traitement du signal en MEG / EEG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8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0" dirty="0"/>
              <a:t>Traitement et analyse en imagerie multimodale</a:t>
            </a:r>
          </a:p>
        </p:txBody>
      </p:sp>
      <p:pic>
        <p:nvPicPr>
          <p:cNvPr id="12" name="Picture 4" descr="https://www.francelifeimaging.fr/wp-content/uploads/2014/09/carte_WP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2204046"/>
            <a:ext cx="40679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animation de l’ensemble de la communauté à travers de nombreux événements et actions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0" dirty="0" smtClean="0"/>
              <a:t>Organisation du 1</a:t>
            </a:r>
            <a:r>
              <a:rPr lang="fr-FR" b="0" baseline="30000" dirty="0" smtClean="0"/>
              <a:t>er</a:t>
            </a:r>
            <a:r>
              <a:rPr lang="fr-FR" b="0" dirty="0" smtClean="0"/>
              <a:t> Congrès national d’imagerie du vivant (CNIV 2016, 10-12 février 2016)</a:t>
            </a:r>
          </a:p>
          <a:p>
            <a:endParaRPr lang="fr-FR" b="0" dirty="0" smtClean="0"/>
          </a:p>
          <a:p>
            <a:r>
              <a:rPr lang="fr-FR" b="0" dirty="0" smtClean="0"/>
              <a:t>Journées thématiques et colloques</a:t>
            </a:r>
          </a:p>
          <a:p>
            <a:pPr lvl="1"/>
            <a:r>
              <a:rPr lang="fr-FR" dirty="0" smtClean="0"/>
              <a:t>Séminaire Ultrasons (septembre 2014)</a:t>
            </a:r>
            <a:endParaRPr lang="fr-FR" dirty="0" smtClean="0">
              <a:solidFill>
                <a:srgbClr val="169FBA"/>
              </a:solidFill>
            </a:endParaRPr>
          </a:p>
          <a:p>
            <a:pPr lvl="1"/>
            <a:r>
              <a:rPr lang="fr-FR" dirty="0" smtClean="0">
                <a:solidFill>
                  <a:srgbClr val="169FBA"/>
                </a:solidFill>
              </a:rPr>
              <a:t>Séminaire Imagerie optique in vivo (septembre 2015)</a:t>
            </a:r>
          </a:p>
          <a:p>
            <a:pPr lvl="1"/>
            <a:r>
              <a:rPr lang="fr-FR" dirty="0" smtClean="0">
                <a:solidFill>
                  <a:srgbClr val="169FBA"/>
                </a:solidFill>
              </a:rPr>
              <a:t>Journées </a:t>
            </a:r>
            <a:r>
              <a:rPr lang="fr-FR" dirty="0">
                <a:solidFill>
                  <a:srgbClr val="169FBA"/>
                </a:solidFill>
              </a:rPr>
              <a:t>scientifiques Imagerie </a:t>
            </a:r>
            <a:r>
              <a:rPr lang="fr-FR" dirty="0" smtClean="0">
                <a:solidFill>
                  <a:srgbClr val="169FBA"/>
                </a:solidFill>
              </a:rPr>
              <a:t>interventionnelle (novembre 2015)</a:t>
            </a:r>
          </a:p>
          <a:p>
            <a:pPr lvl="1"/>
            <a:r>
              <a:rPr lang="fr-FR" b="0" dirty="0" smtClean="0"/>
              <a:t>Ateliers « Agents d’imagerie » :  </a:t>
            </a:r>
            <a:r>
              <a:rPr lang="fr-FR" dirty="0" err="1" smtClean="0"/>
              <a:t>cardiométabolisme</a:t>
            </a:r>
            <a:r>
              <a:rPr lang="fr-FR" dirty="0" smtClean="0"/>
              <a:t> (novembre 2014), oncologie (avril 2015), neurosciences (novembre 2015), </a:t>
            </a:r>
            <a:r>
              <a:rPr lang="fr-FR" b="0" dirty="0" smtClean="0"/>
              <a:t>infection et inflammation (mai 2016)</a:t>
            </a:r>
            <a:endParaRPr lang="fr-FR" b="0" dirty="0" smtClean="0">
              <a:solidFill>
                <a:srgbClr val="169FBA"/>
              </a:solidFill>
            </a:endParaRPr>
          </a:p>
          <a:p>
            <a:endParaRPr lang="fr-FR" b="0" dirty="0" smtClean="0"/>
          </a:p>
          <a:p>
            <a:r>
              <a:rPr lang="fr-FR" b="0" dirty="0" smtClean="0"/>
              <a:t>Un programme de formation ambitieux s’appuyant sur l’expertise du réseau, pour tous les acteurs de l’imagerie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DC3E0D-AC2F-4460-B5E8-B22978F3AF24}" type="datetime4">
              <a:rPr lang="fr-FR" smtClean="0"/>
              <a:t>23 mai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6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10997</TotalTime>
  <Words>1170</Words>
  <Application>Microsoft Office PowerPoint</Application>
  <PresentationFormat>Affichage à l'écran (4:3)</PresentationFormat>
  <Paragraphs>353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Verdana</vt:lpstr>
      <vt:lpstr>Thème Office</vt:lpstr>
      <vt:lpstr>France Life Imaging</vt:lpstr>
      <vt:lpstr>Présentation PowerPoint</vt:lpstr>
      <vt:lpstr>Une structuration autour des plateformes, lieux privilégiés de la recherche en imagerie</vt:lpstr>
      <vt:lpstr>Un parc d’équipements cohérent couvrant tout le spectre de l’imagerie</vt:lpstr>
      <vt:lpstr>Une couverture exhaustive des champs thématiques majeurs du domaine</vt:lpstr>
      <vt:lpstr>Une couverture exhaustive des champs thématiques majeurs du domaine</vt:lpstr>
      <vt:lpstr>Une couverture exhaustive des champs thématiques majeurs du domaine</vt:lpstr>
      <vt:lpstr>Une couverture exhaustive des champs thématiques majeurs du domaine</vt:lpstr>
      <vt:lpstr>Une animation de l’ensemble de la communauté à travers de nombreux événements et actions</vt:lpstr>
      <vt:lpstr>Présentation PowerPoint</vt:lpstr>
      <vt:lpstr>Des équipements implantés au sein des structures hospitalières</vt:lpstr>
      <vt:lpstr>Une implication dans la recherche clinique</vt:lpstr>
      <vt:lpstr>Des expertises sur des champs thérapeutiques spécifiques</vt:lpstr>
      <vt:lpstr>Des expertises sur des champs thérapeutiques spécifiques</vt:lpstr>
      <vt:lpstr>Des expertises sur des champs thérapeutiques spécifiques</vt:lpstr>
      <vt:lpstr>Présentation PowerPoint</vt:lpstr>
      <vt:lpstr>Une expérience reconnue de la valorisation et des partenariats</vt:lpstr>
      <vt:lpstr>Un accès simplifié aux ressources et expertises françaises du domaine</vt:lpstr>
      <vt:lpstr>Une approche sur-mesure des partenariats</vt:lpstr>
      <vt:lpstr>FLI some significant case studies</vt:lpstr>
      <vt:lpstr>Example project: Spectral Photon Counting CT (SPCCT), H2020 European Project</vt:lpstr>
      <vt:lpstr>Merci pour votre attention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WILTZ</dc:creator>
  <cp:lastModifiedBy>WILTZ Pierre</cp:lastModifiedBy>
  <cp:revision>548</cp:revision>
  <cp:lastPrinted>2015-03-16T15:48:18Z</cp:lastPrinted>
  <dcterms:created xsi:type="dcterms:W3CDTF">2014-08-25T14:18:52Z</dcterms:created>
  <dcterms:modified xsi:type="dcterms:W3CDTF">2016-05-23T08:23:28Z</dcterms:modified>
</cp:coreProperties>
</file>