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25" r:id="rId3"/>
    <p:sldId id="335" r:id="rId4"/>
    <p:sldId id="397" r:id="rId5"/>
    <p:sldId id="328" r:id="rId6"/>
    <p:sldId id="326" r:id="rId7"/>
    <p:sldId id="337" r:id="rId8"/>
    <p:sldId id="405" r:id="rId9"/>
    <p:sldId id="395" r:id="rId1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A3BD"/>
    <a:srgbClr val="237B91"/>
    <a:srgbClr val="FA8B3A"/>
    <a:srgbClr val="B6DF59"/>
    <a:srgbClr val="6ACBCE"/>
    <a:srgbClr val="F7587F"/>
    <a:srgbClr val="FFC651"/>
    <a:srgbClr val="169FBA"/>
    <a:srgbClr val="F7F7F7"/>
    <a:srgbClr val="008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841" autoAdjust="0"/>
  </p:normalViewPr>
  <p:slideViewPr>
    <p:cSldViewPr>
      <p:cViewPr varScale="1">
        <p:scale>
          <a:sx n="63" d="100"/>
          <a:sy n="63" d="100"/>
        </p:scale>
        <p:origin x="90" y="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0"/>
    </p:cViewPr>
  </p:sorterViewPr>
  <p:notesViewPr>
    <p:cSldViewPr>
      <p:cViewPr varScale="1">
        <p:scale>
          <a:sx n="48" d="100"/>
          <a:sy n="48" d="100"/>
        </p:scale>
        <p:origin x="-2412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5CC957-B076-4FAB-90F5-3D2F3D3847E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64FBF2A4-B0B7-4D65-BDFC-0F5B393BC166}">
      <dgm:prSet phldrT="[Texte]" custT="1"/>
      <dgm:spPr>
        <a:noFill/>
        <a:ln>
          <a:solidFill>
            <a:srgbClr val="6F1945"/>
          </a:solidFill>
        </a:ln>
      </dgm:spPr>
      <dgm:t>
        <a:bodyPr/>
        <a:lstStyle/>
        <a:p>
          <a:r>
            <a:rPr lang="fr-FR" sz="1600" b="0" dirty="0" smtClean="0">
              <a:solidFill>
                <a:srgbClr val="169FBA"/>
              </a:solidFill>
            </a:rPr>
            <a:t>Recherche  clinique nécessitant de l’imagerie standard </a:t>
          </a:r>
          <a:endParaRPr lang="fr-FR" sz="1600" b="0" dirty="0">
            <a:solidFill>
              <a:srgbClr val="169FBA"/>
            </a:solidFill>
          </a:endParaRPr>
        </a:p>
      </dgm:t>
    </dgm:pt>
    <dgm:pt modelId="{B3B03B51-1F2A-4E5B-9494-F4F8022E32B4}" type="parTrans" cxnId="{68A3AA9F-1251-4802-A0B1-BD050B2B6D00}">
      <dgm:prSet/>
      <dgm:spPr/>
      <dgm:t>
        <a:bodyPr/>
        <a:lstStyle/>
        <a:p>
          <a:endParaRPr lang="fr-FR" sz="1600"/>
        </a:p>
      </dgm:t>
    </dgm:pt>
    <dgm:pt modelId="{932B24A9-A5D0-4FA6-A999-A547144482B0}" type="sibTrans" cxnId="{68A3AA9F-1251-4802-A0B1-BD050B2B6D00}">
      <dgm:prSet/>
      <dgm:spPr/>
      <dgm:t>
        <a:bodyPr/>
        <a:lstStyle/>
        <a:p>
          <a:endParaRPr lang="fr-FR" sz="1600"/>
        </a:p>
      </dgm:t>
    </dgm:pt>
    <dgm:pt modelId="{6AB85695-AF3E-44ED-A462-82B343E4BBD4}">
      <dgm:prSet phldrT="[Texte]" custT="1"/>
      <dgm:spPr>
        <a:noFill/>
        <a:ln>
          <a:solidFill>
            <a:srgbClr val="6F1945"/>
          </a:solidFill>
        </a:ln>
      </dgm:spPr>
      <dgm:t>
        <a:bodyPr/>
        <a:lstStyle/>
        <a:p>
          <a:r>
            <a:rPr lang="fr-FR" sz="1600" b="0" dirty="0" smtClean="0">
              <a:solidFill>
                <a:srgbClr val="169FBA"/>
              </a:solidFill>
            </a:rPr>
            <a:t>Recherche  clinique nécessitant de l’imagerie avancée </a:t>
          </a:r>
          <a:endParaRPr lang="fr-FR" sz="1600" b="0" dirty="0">
            <a:solidFill>
              <a:srgbClr val="169FBA"/>
            </a:solidFill>
          </a:endParaRPr>
        </a:p>
      </dgm:t>
    </dgm:pt>
    <dgm:pt modelId="{C21E6EC3-CE6A-4732-9E47-9AEA82E77586}" type="parTrans" cxnId="{ECC120F2-1816-48C7-A3EF-29B49DE3001D}">
      <dgm:prSet/>
      <dgm:spPr/>
      <dgm:t>
        <a:bodyPr/>
        <a:lstStyle/>
        <a:p>
          <a:endParaRPr lang="fr-FR" sz="1600"/>
        </a:p>
      </dgm:t>
    </dgm:pt>
    <dgm:pt modelId="{41DD7279-8DF1-4C23-AE9B-0AD3BC9EA980}" type="sibTrans" cxnId="{ECC120F2-1816-48C7-A3EF-29B49DE3001D}">
      <dgm:prSet custT="1"/>
      <dgm:spPr/>
      <dgm:t>
        <a:bodyPr/>
        <a:lstStyle/>
        <a:p>
          <a:endParaRPr lang="fr-FR" sz="1600"/>
        </a:p>
      </dgm:t>
    </dgm:pt>
    <dgm:pt modelId="{6A5C5C5D-6036-4553-89F5-E3E98C3140C7}">
      <dgm:prSet phldrT="[Texte]" custT="1"/>
      <dgm:spPr>
        <a:noFill/>
        <a:ln>
          <a:solidFill>
            <a:srgbClr val="6F1945"/>
          </a:solidFill>
        </a:ln>
      </dgm:spPr>
      <dgm:t>
        <a:bodyPr/>
        <a:lstStyle/>
        <a:p>
          <a:r>
            <a:rPr lang="fr-FR" sz="1600" b="0" dirty="0" smtClean="0">
              <a:solidFill>
                <a:srgbClr val="169FBA"/>
              </a:solidFill>
            </a:rPr>
            <a:t>Recherche méthodologique en imagerie</a:t>
          </a:r>
          <a:endParaRPr lang="fr-FR" sz="1600" b="0" dirty="0">
            <a:solidFill>
              <a:srgbClr val="169FBA"/>
            </a:solidFill>
          </a:endParaRPr>
        </a:p>
      </dgm:t>
    </dgm:pt>
    <dgm:pt modelId="{D065428C-F722-4FD5-93FE-984B5CAE5C29}" type="parTrans" cxnId="{3601A9DD-C16F-460A-91CA-28FCA9CA20E3}">
      <dgm:prSet/>
      <dgm:spPr/>
      <dgm:t>
        <a:bodyPr/>
        <a:lstStyle/>
        <a:p>
          <a:endParaRPr lang="fr-FR" sz="1600"/>
        </a:p>
      </dgm:t>
    </dgm:pt>
    <dgm:pt modelId="{7897C93F-3390-4F28-B7F3-255C3EA79D03}" type="sibTrans" cxnId="{3601A9DD-C16F-460A-91CA-28FCA9CA20E3}">
      <dgm:prSet custT="1"/>
      <dgm:spPr/>
      <dgm:t>
        <a:bodyPr/>
        <a:lstStyle/>
        <a:p>
          <a:endParaRPr lang="fr-FR" sz="1600"/>
        </a:p>
      </dgm:t>
    </dgm:pt>
    <dgm:pt modelId="{9E239FA0-D3E8-4596-B675-9DCE6E872A46}">
      <dgm:prSet phldrT="[Texte]" custT="1"/>
      <dgm:spPr>
        <a:noFill/>
        <a:ln>
          <a:solidFill>
            <a:srgbClr val="6F1945"/>
          </a:solidFill>
        </a:ln>
      </dgm:spPr>
      <dgm:t>
        <a:bodyPr/>
        <a:lstStyle/>
        <a:p>
          <a:r>
            <a:rPr lang="fr-FR" sz="1600" b="0" dirty="0" smtClean="0">
              <a:solidFill>
                <a:srgbClr val="169FBA"/>
              </a:solidFill>
            </a:rPr>
            <a:t>Recherche préclinique en imagerie</a:t>
          </a:r>
          <a:endParaRPr lang="fr-FR" sz="1600" b="0" dirty="0">
            <a:solidFill>
              <a:srgbClr val="169FBA"/>
            </a:solidFill>
          </a:endParaRPr>
        </a:p>
      </dgm:t>
    </dgm:pt>
    <dgm:pt modelId="{F4B93829-F37D-41AD-876E-3C7A0AC733F1}" type="parTrans" cxnId="{043D366D-0A8A-4FC9-ADD4-662B2D0FC155}">
      <dgm:prSet/>
      <dgm:spPr/>
      <dgm:t>
        <a:bodyPr/>
        <a:lstStyle/>
        <a:p>
          <a:endParaRPr lang="fr-FR" sz="1600"/>
        </a:p>
      </dgm:t>
    </dgm:pt>
    <dgm:pt modelId="{C53F6111-2446-44D8-9C84-02A9028BF357}" type="sibTrans" cxnId="{043D366D-0A8A-4FC9-ADD4-662B2D0FC155}">
      <dgm:prSet custT="1"/>
      <dgm:spPr/>
      <dgm:t>
        <a:bodyPr/>
        <a:lstStyle/>
        <a:p>
          <a:endParaRPr lang="fr-FR" sz="1600"/>
        </a:p>
      </dgm:t>
    </dgm:pt>
    <dgm:pt modelId="{6AD1A865-905A-4682-A9FB-0F6ACF52EBC8}" type="pres">
      <dgm:prSet presAssocID="{115CC957-B076-4FAB-90F5-3D2F3D3847E4}" presName="linearFlow" presStyleCnt="0">
        <dgm:presLayoutVars>
          <dgm:resizeHandles val="exact"/>
        </dgm:presLayoutVars>
      </dgm:prSet>
      <dgm:spPr/>
    </dgm:pt>
    <dgm:pt modelId="{6A1E97DA-BFA9-4FFD-BA23-A26D6A4D7B53}" type="pres">
      <dgm:prSet presAssocID="{6A5C5C5D-6036-4553-89F5-E3E98C3140C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45ED8A-2975-4BD5-A6A9-18B8CB8C2EA9}" type="pres">
      <dgm:prSet presAssocID="{7897C93F-3390-4F28-B7F3-255C3EA79D03}" presName="sibTrans" presStyleLbl="sibTrans2D1" presStyleIdx="0" presStyleCnt="3"/>
      <dgm:spPr/>
      <dgm:t>
        <a:bodyPr/>
        <a:lstStyle/>
        <a:p>
          <a:endParaRPr lang="fr-FR"/>
        </a:p>
      </dgm:t>
    </dgm:pt>
    <dgm:pt modelId="{A4A1BCC1-F66B-4234-B84F-DB903B418580}" type="pres">
      <dgm:prSet presAssocID="{7897C93F-3390-4F28-B7F3-255C3EA79D03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B8A784DF-EFAB-461C-B82B-AFB28EA38C49}" type="pres">
      <dgm:prSet presAssocID="{9E239FA0-D3E8-4596-B675-9DCE6E872A4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972DB4-B1F4-489E-A68E-27380ABDBCD6}" type="pres">
      <dgm:prSet presAssocID="{C53F6111-2446-44D8-9C84-02A9028BF357}" presName="sibTrans" presStyleLbl="sibTrans2D1" presStyleIdx="1" presStyleCnt="3"/>
      <dgm:spPr/>
      <dgm:t>
        <a:bodyPr/>
        <a:lstStyle/>
        <a:p>
          <a:endParaRPr lang="fr-FR"/>
        </a:p>
      </dgm:t>
    </dgm:pt>
    <dgm:pt modelId="{E85096B4-3F76-4285-B02A-1ADC30061E13}" type="pres">
      <dgm:prSet presAssocID="{C53F6111-2446-44D8-9C84-02A9028BF357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940E69A8-6245-4216-A362-9D006277D8E6}" type="pres">
      <dgm:prSet presAssocID="{6AB85695-AF3E-44ED-A462-82B343E4BBD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FD35EB-1EC1-4C12-9673-460ED2F0978B}" type="pres">
      <dgm:prSet presAssocID="{41DD7279-8DF1-4C23-AE9B-0AD3BC9EA980}" presName="sibTrans" presStyleLbl="sibTrans2D1" presStyleIdx="2" presStyleCnt="3"/>
      <dgm:spPr/>
      <dgm:t>
        <a:bodyPr/>
        <a:lstStyle/>
        <a:p>
          <a:endParaRPr lang="fr-FR"/>
        </a:p>
      </dgm:t>
    </dgm:pt>
    <dgm:pt modelId="{BE8ABC19-8DDD-4405-AD8C-658B68E4B00E}" type="pres">
      <dgm:prSet presAssocID="{41DD7279-8DF1-4C23-AE9B-0AD3BC9EA980}" presName="connectorText" presStyleLbl="sibTrans2D1" presStyleIdx="2" presStyleCnt="3"/>
      <dgm:spPr/>
      <dgm:t>
        <a:bodyPr/>
        <a:lstStyle/>
        <a:p>
          <a:endParaRPr lang="fr-FR"/>
        </a:p>
      </dgm:t>
    </dgm:pt>
    <dgm:pt modelId="{05A5DEF7-B9F2-4E36-B455-85183820229F}" type="pres">
      <dgm:prSet presAssocID="{64FBF2A4-B0B7-4D65-BDFC-0F5B393BC16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1E05A3C-644B-402C-BEA5-0540C33D6531}" type="presOf" srcId="{6AB85695-AF3E-44ED-A462-82B343E4BBD4}" destId="{940E69A8-6245-4216-A362-9D006277D8E6}" srcOrd="0" destOrd="0" presId="urn:microsoft.com/office/officeart/2005/8/layout/process2"/>
    <dgm:cxn modelId="{242A4457-95D8-4CEA-9AB2-DFF3BA8FAB2C}" type="presOf" srcId="{115CC957-B076-4FAB-90F5-3D2F3D3847E4}" destId="{6AD1A865-905A-4682-A9FB-0F6ACF52EBC8}" srcOrd="0" destOrd="0" presId="urn:microsoft.com/office/officeart/2005/8/layout/process2"/>
    <dgm:cxn modelId="{EAA94A64-FE81-4B36-A38C-F88A95B3C481}" type="presOf" srcId="{C53F6111-2446-44D8-9C84-02A9028BF357}" destId="{A1972DB4-B1F4-489E-A68E-27380ABDBCD6}" srcOrd="0" destOrd="0" presId="urn:microsoft.com/office/officeart/2005/8/layout/process2"/>
    <dgm:cxn modelId="{3C383167-EB05-4639-BEB2-350B6EF44411}" type="presOf" srcId="{41DD7279-8DF1-4C23-AE9B-0AD3BC9EA980}" destId="{40FD35EB-1EC1-4C12-9673-460ED2F0978B}" srcOrd="0" destOrd="0" presId="urn:microsoft.com/office/officeart/2005/8/layout/process2"/>
    <dgm:cxn modelId="{ECC120F2-1816-48C7-A3EF-29B49DE3001D}" srcId="{115CC957-B076-4FAB-90F5-3D2F3D3847E4}" destId="{6AB85695-AF3E-44ED-A462-82B343E4BBD4}" srcOrd="2" destOrd="0" parTransId="{C21E6EC3-CE6A-4732-9E47-9AEA82E77586}" sibTransId="{41DD7279-8DF1-4C23-AE9B-0AD3BC9EA980}"/>
    <dgm:cxn modelId="{3601A9DD-C16F-460A-91CA-28FCA9CA20E3}" srcId="{115CC957-B076-4FAB-90F5-3D2F3D3847E4}" destId="{6A5C5C5D-6036-4553-89F5-E3E98C3140C7}" srcOrd="0" destOrd="0" parTransId="{D065428C-F722-4FD5-93FE-984B5CAE5C29}" sibTransId="{7897C93F-3390-4F28-B7F3-255C3EA79D03}"/>
    <dgm:cxn modelId="{18CAA5A1-088A-496F-A9FD-563D5546852F}" type="presOf" srcId="{7897C93F-3390-4F28-B7F3-255C3EA79D03}" destId="{A4A1BCC1-F66B-4234-B84F-DB903B418580}" srcOrd="1" destOrd="0" presId="urn:microsoft.com/office/officeart/2005/8/layout/process2"/>
    <dgm:cxn modelId="{89EFBA65-D877-48EA-A920-38A9EEF4111D}" type="presOf" srcId="{41DD7279-8DF1-4C23-AE9B-0AD3BC9EA980}" destId="{BE8ABC19-8DDD-4405-AD8C-658B68E4B00E}" srcOrd="1" destOrd="0" presId="urn:microsoft.com/office/officeart/2005/8/layout/process2"/>
    <dgm:cxn modelId="{38932883-8B19-48CC-81E8-94E4616B2DD3}" type="presOf" srcId="{64FBF2A4-B0B7-4D65-BDFC-0F5B393BC166}" destId="{05A5DEF7-B9F2-4E36-B455-85183820229F}" srcOrd="0" destOrd="0" presId="urn:microsoft.com/office/officeart/2005/8/layout/process2"/>
    <dgm:cxn modelId="{DF1D39AA-3F1E-441F-B5D8-2313559372AB}" type="presOf" srcId="{C53F6111-2446-44D8-9C84-02A9028BF357}" destId="{E85096B4-3F76-4285-B02A-1ADC30061E13}" srcOrd="1" destOrd="0" presId="urn:microsoft.com/office/officeart/2005/8/layout/process2"/>
    <dgm:cxn modelId="{68A3AA9F-1251-4802-A0B1-BD050B2B6D00}" srcId="{115CC957-B076-4FAB-90F5-3D2F3D3847E4}" destId="{64FBF2A4-B0B7-4D65-BDFC-0F5B393BC166}" srcOrd="3" destOrd="0" parTransId="{B3B03B51-1F2A-4E5B-9494-F4F8022E32B4}" sibTransId="{932B24A9-A5D0-4FA6-A999-A547144482B0}"/>
    <dgm:cxn modelId="{DDE61EA4-537D-4B23-A26F-E9DEDE19A258}" type="presOf" srcId="{6A5C5C5D-6036-4553-89F5-E3E98C3140C7}" destId="{6A1E97DA-BFA9-4FFD-BA23-A26D6A4D7B53}" srcOrd="0" destOrd="0" presId="urn:microsoft.com/office/officeart/2005/8/layout/process2"/>
    <dgm:cxn modelId="{385AB613-ADB2-4615-8CF5-77B09052D0E7}" type="presOf" srcId="{7897C93F-3390-4F28-B7F3-255C3EA79D03}" destId="{C245ED8A-2975-4BD5-A6A9-18B8CB8C2EA9}" srcOrd="0" destOrd="0" presId="urn:microsoft.com/office/officeart/2005/8/layout/process2"/>
    <dgm:cxn modelId="{043D366D-0A8A-4FC9-ADD4-662B2D0FC155}" srcId="{115CC957-B076-4FAB-90F5-3D2F3D3847E4}" destId="{9E239FA0-D3E8-4596-B675-9DCE6E872A46}" srcOrd="1" destOrd="0" parTransId="{F4B93829-F37D-41AD-876E-3C7A0AC733F1}" sibTransId="{C53F6111-2446-44D8-9C84-02A9028BF357}"/>
    <dgm:cxn modelId="{1D470B62-2C1D-45A5-9207-AEAC78950802}" type="presOf" srcId="{9E239FA0-D3E8-4596-B675-9DCE6E872A46}" destId="{B8A784DF-EFAB-461C-B82B-AFB28EA38C49}" srcOrd="0" destOrd="0" presId="urn:microsoft.com/office/officeart/2005/8/layout/process2"/>
    <dgm:cxn modelId="{7465A808-F17D-4769-8D5C-819EC3048B85}" type="presParOf" srcId="{6AD1A865-905A-4682-A9FB-0F6ACF52EBC8}" destId="{6A1E97DA-BFA9-4FFD-BA23-A26D6A4D7B53}" srcOrd="0" destOrd="0" presId="urn:microsoft.com/office/officeart/2005/8/layout/process2"/>
    <dgm:cxn modelId="{4FC0B14C-9BC8-4113-BF2A-3B11480447B3}" type="presParOf" srcId="{6AD1A865-905A-4682-A9FB-0F6ACF52EBC8}" destId="{C245ED8A-2975-4BD5-A6A9-18B8CB8C2EA9}" srcOrd="1" destOrd="0" presId="urn:microsoft.com/office/officeart/2005/8/layout/process2"/>
    <dgm:cxn modelId="{7C6AA448-FBC4-43B8-BB44-C3E689C05064}" type="presParOf" srcId="{C245ED8A-2975-4BD5-A6A9-18B8CB8C2EA9}" destId="{A4A1BCC1-F66B-4234-B84F-DB903B418580}" srcOrd="0" destOrd="0" presId="urn:microsoft.com/office/officeart/2005/8/layout/process2"/>
    <dgm:cxn modelId="{A05AB105-5E0C-4533-A446-C5D1534B968F}" type="presParOf" srcId="{6AD1A865-905A-4682-A9FB-0F6ACF52EBC8}" destId="{B8A784DF-EFAB-461C-B82B-AFB28EA38C49}" srcOrd="2" destOrd="0" presId="urn:microsoft.com/office/officeart/2005/8/layout/process2"/>
    <dgm:cxn modelId="{EEB16AA0-A49A-4E38-B8A0-934379C6CB29}" type="presParOf" srcId="{6AD1A865-905A-4682-A9FB-0F6ACF52EBC8}" destId="{A1972DB4-B1F4-489E-A68E-27380ABDBCD6}" srcOrd="3" destOrd="0" presId="urn:microsoft.com/office/officeart/2005/8/layout/process2"/>
    <dgm:cxn modelId="{C40EE522-5100-46A3-B6DF-C59A6C69AF78}" type="presParOf" srcId="{A1972DB4-B1F4-489E-A68E-27380ABDBCD6}" destId="{E85096B4-3F76-4285-B02A-1ADC30061E13}" srcOrd="0" destOrd="0" presId="urn:microsoft.com/office/officeart/2005/8/layout/process2"/>
    <dgm:cxn modelId="{FF9E3A75-B210-4A3B-A986-B4FE8971AD93}" type="presParOf" srcId="{6AD1A865-905A-4682-A9FB-0F6ACF52EBC8}" destId="{940E69A8-6245-4216-A362-9D006277D8E6}" srcOrd="4" destOrd="0" presId="urn:microsoft.com/office/officeart/2005/8/layout/process2"/>
    <dgm:cxn modelId="{55A0B0B4-93B0-41EE-909A-38394317E93F}" type="presParOf" srcId="{6AD1A865-905A-4682-A9FB-0F6ACF52EBC8}" destId="{40FD35EB-1EC1-4C12-9673-460ED2F0978B}" srcOrd="5" destOrd="0" presId="urn:microsoft.com/office/officeart/2005/8/layout/process2"/>
    <dgm:cxn modelId="{E4069A3A-1277-4FD0-B72C-595AACC42968}" type="presParOf" srcId="{40FD35EB-1EC1-4C12-9673-460ED2F0978B}" destId="{BE8ABC19-8DDD-4405-AD8C-658B68E4B00E}" srcOrd="0" destOrd="0" presId="urn:microsoft.com/office/officeart/2005/8/layout/process2"/>
    <dgm:cxn modelId="{7A4DA850-CCAB-4AB7-B51A-5E23D18D81A8}" type="presParOf" srcId="{6AD1A865-905A-4682-A9FB-0F6ACF52EBC8}" destId="{05A5DEF7-B9F2-4E36-B455-85183820229F}" srcOrd="6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E97DA-BFA9-4FFD-BA23-A26D6A4D7B53}">
      <dsp:nvSpPr>
        <dsp:cNvPr id="0" name=""/>
        <dsp:cNvSpPr/>
      </dsp:nvSpPr>
      <dsp:spPr>
        <a:xfrm>
          <a:off x="183499" y="2162"/>
          <a:ext cx="2768163" cy="804369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6F194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kern="1200" dirty="0" smtClean="0">
              <a:solidFill>
                <a:srgbClr val="169FBA"/>
              </a:solidFill>
            </a:rPr>
            <a:t>Recherche méthodologique en imagerie</a:t>
          </a:r>
          <a:endParaRPr lang="fr-FR" sz="1600" b="0" kern="1200" dirty="0">
            <a:solidFill>
              <a:srgbClr val="169FBA"/>
            </a:solidFill>
          </a:endParaRPr>
        </a:p>
      </dsp:txBody>
      <dsp:txXfrm>
        <a:off x="207058" y="25721"/>
        <a:ext cx="2721045" cy="757251"/>
      </dsp:txXfrm>
    </dsp:sp>
    <dsp:sp modelId="{C245ED8A-2975-4BD5-A6A9-18B8CB8C2EA9}">
      <dsp:nvSpPr>
        <dsp:cNvPr id="0" name=""/>
        <dsp:cNvSpPr/>
      </dsp:nvSpPr>
      <dsp:spPr>
        <a:xfrm rot="5400000">
          <a:off x="1416762" y="826641"/>
          <a:ext cx="301638" cy="3619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 rot="-5400000">
        <a:off x="1458992" y="856805"/>
        <a:ext cx="217180" cy="211147"/>
      </dsp:txXfrm>
    </dsp:sp>
    <dsp:sp modelId="{B8A784DF-EFAB-461C-B82B-AFB28EA38C49}">
      <dsp:nvSpPr>
        <dsp:cNvPr id="0" name=""/>
        <dsp:cNvSpPr/>
      </dsp:nvSpPr>
      <dsp:spPr>
        <a:xfrm>
          <a:off x="183499" y="1208717"/>
          <a:ext cx="2768163" cy="804369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6F194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kern="1200" dirty="0" smtClean="0">
              <a:solidFill>
                <a:srgbClr val="169FBA"/>
              </a:solidFill>
            </a:rPr>
            <a:t>Recherche préclinique en imagerie</a:t>
          </a:r>
          <a:endParaRPr lang="fr-FR" sz="1600" b="0" kern="1200" dirty="0">
            <a:solidFill>
              <a:srgbClr val="169FBA"/>
            </a:solidFill>
          </a:endParaRPr>
        </a:p>
      </dsp:txBody>
      <dsp:txXfrm>
        <a:off x="207058" y="1232276"/>
        <a:ext cx="2721045" cy="757251"/>
      </dsp:txXfrm>
    </dsp:sp>
    <dsp:sp modelId="{A1972DB4-B1F4-489E-A68E-27380ABDBCD6}">
      <dsp:nvSpPr>
        <dsp:cNvPr id="0" name=""/>
        <dsp:cNvSpPr/>
      </dsp:nvSpPr>
      <dsp:spPr>
        <a:xfrm rot="5400000">
          <a:off x="1416762" y="2033196"/>
          <a:ext cx="301638" cy="3619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 rot="-5400000">
        <a:off x="1458992" y="2063360"/>
        <a:ext cx="217180" cy="211147"/>
      </dsp:txXfrm>
    </dsp:sp>
    <dsp:sp modelId="{940E69A8-6245-4216-A362-9D006277D8E6}">
      <dsp:nvSpPr>
        <dsp:cNvPr id="0" name=""/>
        <dsp:cNvSpPr/>
      </dsp:nvSpPr>
      <dsp:spPr>
        <a:xfrm>
          <a:off x="183499" y="2415271"/>
          <a:ext cx="2768163" cy="804369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6F194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kern="1200" dirty="0" smtClean="0">
              <a:solidFill>
                <a:srgbClr val="169FBA"/>
              </a:solidFill>
            </a:rPr>
            <a:t>Recherche  clinique nécessitant de l’imagerie avancée </a:t>
          </a:r>
          <a:endParaRPr lang="fr-FR" sz="1600" b="0" kern="1200" dirty="0">
            <a:solidFill>
              <a:srgbClr val="169FBA"/>
            </a:solidFill>
          </a:endParaRPr>
        </a:p>
      </dsp:txBody>
      <dsp:txXfrm>
        <a:off x="207058" y="2438830"/>
        <a:ext cx="2721045" cy="757251"/>
      </dsp:txXfrm>
    </dsp:sp>
    <dsp:sp modelId="{40FD35EB-1EC1-4C12-9673-460ED2F0978B}">
      <dsp:nvSpPr>
        <dsp:cNvPr id="0" name=""/>
        <dsp:cNvSpPr/>
      </dsp:nvSpPr>
      <dsp:spPr>
        <a:xfrm rot="5400000">
          <a:off x="1416762" y="3239751"/>
          <a:ext cx="301638" cy="3619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 rot="-5400000">
        <a:off x="1458992" y="3269915"/>
        <a:ext cx="217180" cy="211147"/>
      </dsp:txXfrm>
    </dsp:sp>
    <dsp:sp modelId="{05A5DEF7-B9F2-4E36-B455-85183820229F}">
      <dsp:nvSpPr>
        <dsp:cNvPr id="0" name=""/>
        <dsp:cNvSpPr/>
      </dsp:nvSpPr>
      <dsp:spPr>
        <a:xfrm>
          <a:off x="183499" y="3621826"/>
          <a:ext cx="2768163" cy="804369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6F194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kern="1200" dirty="0" smtClean="0">
              <a:solidFill>
                <a:srgbClr val="169FBA"/>
              </a:solidFill>
            </a:rPr>
            <a:t>Recherche  clinique nécessitant de l’imagerie standard </a:t>
          </a:r>
          <a:endParaRPr lang="fr-FR" sz="1600" b="0" kern="1200" dirty="0">
            <a:solidFill>
              <a:srgbClr val="169FBA"/>
            </a:solidFill>
          </a:endParaRPr>
        </a:p>
      </dsp:txBody>
      <dsp:txXfrm>
        <a:off x="207058" y="3645385"/>
        <a:ext cx="2721045" cy="757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A1A19-3D60-42C7-BFF9-09AEB51A90F8}" type="datetimeFigureOut">
              <a:rPr lang="fr-FR" smtClean="0"/>
              <a:t>19/05/2016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0366D-688B-46CD-83C3-56740698B3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795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F198A-4F62-4B80-B633-1CBFF5ACB51C}" type="datetimeFigureOut">
              <a:rPr lang="fr-FR" smtClean="0"/>
              <a:pPr/>
              <a:t>19/05/2016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C00A4-C9F9-483E-86A8-AD11AFF6820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597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226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983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613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733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609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30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488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556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8333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4800" b="0" kern="1200" dirty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fr-FR" sz="2800" b="0" kern="1200" dirty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9" name="Picture 2" descr="C:\Users\CARNAUD\Desktop\Label-I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4435"/>
            <a:ext cx="1349744" cy="135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21" b="72015"/>
          <a:stretch/>
        </p:blipFill>
        <p:spPr bwMode="auto">
          <a:xfrm>
            <a:off x="1" y="28697"/>
            <a:ext cx="1705510" cy="139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6F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6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3126708" y="6497999"/>
            <a:ext cx="2880000" cy="360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France Life Imaging</a:t>
            </a:r>
            <a:endParaRPr lang="fr-FR" dirty="0"/>
          </a:p>
        </p:txBody>
      </p:sp>
      <p:sp>
        <p:nvSpPr>
          <p:cNvPr id="17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6516580" y="6497999"/>
            <a:ext cx="1800000" cy="360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B5178A-D829-442F-8DA4-0E0FFC766D9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16836" y="6497999"/>
            <a:ext cx="1800000" cy="360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91205A8-9643-4B14-AAA8-6C08DFAA0509}" type="datetime4">
              <a:rPr lang="fr-FR" smtClean="0"/>
              <a:t>19 mai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2998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10896"/>
            <a:ext cx="7344816" cy="1168147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2800" b="0" kern="1200" dirty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defRPr lang="fr-FR" sz="2000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Modifiez les styles du texte du masque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21" b="72015"/>
          <a:stretch/>
        </p:blipFill>
        <p:spPr bwMode="auto">
          <a:xfrm>
            <a:off x="0" y="28697"/>
            <a:ext cx="1259631" cy="103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/>
          <p:cNvGrpSpPr/>
          <p:nvPr userDrawn="1"/>
        </p:nvGrpSpPr>
        <p:grpSpPr>
          <a:xfrm>
            <a:off x="7812360" y="10896"/>
            <a:ext cx="1262311" cy="1240048"/>
            <a:chOff x="7812360" y="10896"/>
            <a:chExt cx="1262311" cy="1240048"/>
          </a:xfrm>
        </p:grpSpPr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49"/>
            <a:stretch/>
          </p:blipFill>
          <p:spPr bwMode="auto">
            <a:xfrm>
              <a:off x="7966299" y="57978"/>
              <a:ext cx="1108372" cy="1192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 userDrawn="1"/>
          </p:nvSpPr>
          <p:spPr>
            <a:xfrm>
              <a:off x="7812360" y="10896"/>
              <a:ext cx="648072" cy="3937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+mn-lt"/>
              </a:endParaRPr>
            </a:p>
          </p:txBody>
        </p:sp>
      </p:grpSp>
      <p:sp>
        <p:nvSpPr>
          <p:cNvPr id="25" name="Rectangle 24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6F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6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3126708" y="6497999"/>
            <a:ext cx="2880000" cy="360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France Life Imaging</a:t>
            </a:r>
            <a:endParaRPr lang="fr-FR" dirty="0"/>
          </a:p>
        </p:txBody>
      </p:sp>
      <p:sp>
        <p:nvSpPr>
          <p:cNvPr id="27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6516580" y="6497999"/>
            <a:ext cx="1800000" cy="360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B5178A-D829-442F-8DA4-0E0FFC766D9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16836" y="6497999"/>
            <a:ext cx="1800000" cy="360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7DECE75-054C-455F-B7CB-DA917B1151FE}" type="datetime4">
              <a:rPr lang="fr-FR" smtClean="0"/>
              <a:t>19 mai 2016</a:t>
            </a:fld>
            <a:endParaRPr lang="fr-FR" dirty="0"/>
          </a:p>
        </p:txBody>
      </p:sp>
      <p:pic>
        <p:nvPicPr>
          <p:cNvPr id="10" name="Picture 2" descr="C:\Users\CARNAUD\Desktop\Label-IA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94" y="6499999"/>
            <a:ext cx="358095" cy="36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337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Trebossen\FLI\communication\presentations\2015\3.carte réseau imageri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290" y="1628800"/>
            <a:ext cx="4910204" cy="462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defRPr lang="fr-FR" sz="1800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043608" y="-18256"/>
            <a:ext cx="7310032" cy="1143000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2800" b="0" kern="1200" dirty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21" b="72015"/>
          <a:stretch/>
        </p:blipFill>
        <p:spPr bwMode="auto">
          <a:xfrm>
            <a:off x="1" y="28697"/>
            <a:ext cx="1259631" cy="103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e 14"/>
          <p:cNvGrpSpPr/>
          <p:nvPr userDrawn="1"/>
        </p:nvGrpSpPr>
        <p:grpSpPr>
          <a:xfrm>
            <a:off x="7812360" y="10896"/>
            <a:ext cx="1262311" cy="1240048"/>
            <a:chOff x="7812360" y="10896"/>
            <a:chExt cx="1262311" cy="1240048"/>
          </a:xfrm>
        </p:grpSpPr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49"/>
            <a:stretch/>
          </p:blipFill>
          <p:spPr bwMode="auto">
            <a:xfrm>
              <a:off x="7966299" y="57978"/>
              <a:ext cx="1108372" cy="1192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 userDrawn="1"/>
          </p:nvSpPr>
          <p:spPr>
            <a:xfrm>
              <a:off x="7812360" y="10896"/>
              <a:ext cx="648072" cy="3937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+mn-lt"/>
              </a:endParaRPr>
            </a:p>
          </p:txBody>
        </p:sp>
      </p:grpSp>
      <p:sp>
        <p:nvSpPr>
          <p:cNvPr id="23" name="Rectangle 22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6F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4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3126708" y="6497999"/>
            <a:ext cx="2880000" cy="360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France Life Imaging</a:t>
            </a:r>
            <a:endParaRPr lang="fr-FR" dirty="0"/>
          </a:p>
        </p:txBody>
      </p:sp>
      <p:sp>
        <p:nvSpPr>
          <p:cNvPr id="25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6516580" y="6497999"/>
            <a:ext cx="1800000" cy="360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B5178A-D829-442F-8DA4-0E0FFC766D9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16836" y="6497999"/>
            <a:ext cx="1800000" cy="360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440EFC8-25B2-4FF2-B3C5-6482AA5A7D0B}" type="datetime4">
              <a:rPr lang="fr-FR" smtClean="0"/>
              <a:t>19 mai 2016</a:t>
            </a:fld>
            <a:endParaRPr lang="fr-FR" dirty="0"/>
          </a:p>
        </p:txBody>
      </p:sp>
      <p:pic>
        <p:nvPicPr>
          <p:cNvPr id="27" name="Picture 2" descr="C:\Users\CARNAUD\Desktop\Label-IA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94" y="6499999"/>
            <a:ext cx="358095" cy="36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323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defRPr lang="fr-FR" sz="1800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 marL="342900" indent="-342900"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defRPr lang="fr-FR" sz="1800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Modifiez les styles du texte du masque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043608" y="-18256"/>
            <a:ext cx="7310032" cy="1143000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2800" b="0" kern="1200" dirty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21" b="72015"/>
          <a:stretch/>
        </p:blipFill>
        <p:spPr bwMode="auto">
          <a:xfrm>
            <a:off x="1" y="28697"/>
            <a:ext cx="1259631" cy="103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"/>
          <a:stretch/>
        </p:blipFill>
        <p:spPr bwMode="auto">
          <a:xfrm>
            <a:off x="7928124" y="28697"/>
            <a:ext cx="1108372" cy="119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 userDrawn="1"/>
        </p:nvSpPr>
        <p:spPr>
          <a:xfrm>
            <a:off x="7812360" y="10896"/>
            <a:ext cx="648072" cy="393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6F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0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3126708" y="6497999"/>
            <a:ext cx="2880000" cy="360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France Life Imaging</a:t>
            </a:r>
            <a:endParaRPr lang="fr-FR" dirty="0"/>
          </a:p>
        </p:txBody>
      </p:sp>
      <p:sp>
        <p:nvSpPr>
          <p:cNvPr id="21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6516580" y="6497999"/>
            <a:ext cx="1800000" cy="360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B5178A-D829-442F-8DA4-0E0FFC766D9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e la date 3"/>
          <p:cNvSpPr>
            <a:spLocks noGrp="1"/>
          </p:cNvSpPr>
          <p:nvPr>
            <p:ph type="dt" sz="half" idx="13"/>
          </p:nvPr>
        </p:nvSpPr>
        <p:spPr>
          <a:xfrm>
            <a:off x="816836" y="6497999"/>
            <a:ext cx="1800000" cy="360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94ABBE5-252C-4FF4-925E-BA856F548CCD}" type="datetime4">
              <a:rPr lang="fr-FR" smtClean="0"/>
              <a:t>19 mai 2016</a:t>
            </a:fld>
            <a:endParaRPr lang="fr-FR" dirty="0"/>
          </a:p>
        </p:txBody>
      </p:sp>
      <p:pic>
        <p:nvPicPr>
          <p:cNvPr id="23" name="Picture 2" descr="C:\Users\CARNAUD\Desktop\Label-IA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94" y="6499999"/>
            <a:ext cx="358095" cy="36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423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1325B-E737-46B5-8335-81660491A115}" type="datetime4">
              <a:rPr lang="fr-FR" smtClean="0"/>
              <a:t>19 mai 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87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2" r:id="rId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diagramColors" Target="../diagrams/colors1.xml"/><Relationship Id="rId3" Type="http://schemas.openxmlformats.org/officeDocument/2006/relationships/image" Target="../media/image17.jpeg"/><Relationship Id="rId7" Type="http://schemas.openxmlformats.org/officeDocument/2006/relationships/image" Target="../media/image21.gif"/><Relationship Id="rId12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19.jpeg"/><Relationship Id="rId15" Type="http://schemas.openxmlformats.org/officeDocument/2006/relationships/image" Target="../media/image24.jpeg"/><Relationship Id="rId10" Type="http://schemas.openxmlformats.org/officeDocument/2006/relationships/diagramData" Target="../diagrams/data1.xml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8.gif"/><Relationship Id="rId39" Type="http://schemas.openxmlformats.org/officeDocument/2006/relationships/image" Target="../media/image61.png"/><Relationship Id="rId3" Type="http://schemas.openxmlformats.org/officeDocument/2006/relationships/image" Target="../media/image25.gif"/><Relationship Id="rId21" Type="http://schemas.openxmlformats.org/officeDocument/2006/relationships/image" Target="../media/image43.png"/><Relationship Id="rId34" Type="http://schemas.openxmlformats.org/officeDocument/2006/relationships/image" Target="../media/image56.jpeg"/><Relationship Id="rId42" Type="http://schemas.openxmlformats.org/officeDocument/2006/relationships/image" Target="../media/image64.png"/><Relationship Id="rId47" Type="http://schemas.openxmlformats.org/officeDocument/2006/relationships/image" Target="../media/image69.png"/><Relationship Id="rId7" Type="http://schemas.openxmlformats.org/officeDocument/2006/relationships/image" Target="../media/image29.gif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gif"/><Relationship Id="rId33" Type="http://schemas.openxmlformats.org/officeDocument/2006/relationships/image" Target="../media/image55.gif"/><Relationship Id="rId38" Type="http://schemas.openxmlformats.org/officeDocument/2006/relationships/image" Target="../media/image60.png"/><Relationship Id="rId46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8.png"/><Relationship Id="rId20" Type="http://schemas.openxmlformats.org/officeDocument/2006/relationships/image" Target="../media/image42.jpeg"/><Relationship Id="rId29" Type="http://schemas.openxmlformats.org/officeDocument/2006/relationships/image" Target="../media/image51.jpeg"/><Relationship Id="rId41" Type="http://schemas.openxmlformats.org/officeDocument/2006/relationships/image" Target="../media/image6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24" Type="http://schemas.openxmlformats.org/officeDocument/2006/relationships/image" Target="../media/image46.jpeg"/><Relationship Id="rId32" Type="http://schemas.openxmlformats.org/officeDocument/2006/relationships/image" Target="../media/image54.png"/><Relationship Id="rId37" Type="http://schemas.openxmlformats.org/officeDocument/2006/relationships/image" Target="../media/image59.png"/><Relationship Id="rId40" Type="http://schemas.openxmlformats.org/officeDocument/2006/relationships/image" Target="../media/image62.gif"/><Relationship Id="rId45" Type="http://schemas.openxmlformats.org/officeDocument/2006/relationships/image" Target="../media/image67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jpeg"/><Relationship Id="rId28" Type="http://schemas.openxmlformats.org/officeDocument/2006/relationships/image" Target="../media/image50.png"/><Relationship Id="rId36" Type="http://schemas.openxmlformats.org/officeDocument/2006/relationships/image" Target="../media/image58.png"/><Relationship Id="rId49" Type="http://schemas.openxmlformats.org/officeDocument/2006/relationships/image" Target="../media/image71.gif"/><Relationship Id="rId10" Type="http://schemas.openxmlformats.org/officeDocument/2006/relationships/image" Target="../media/image32.jpeg"/><Relationship Id="rId19" Type="http://schemas.openxmlformats.org/officeDocument/2006/relationships/image" Target="../media/image41.png"/><Relationship Id="rId31" Type="http://schemas.openxmlformats.org/officeDocument/2006/relationships/image" Target="../media/image53.png"/><Relationship Id="rId44" Type="http://schemas.openxmlformats.org/officeDocument/2006/relationships/image" Target="../media/image66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Relationship Id="rId30" Type="http://schemas.openxmlformats.org/officeDocument/2006/relationships/image" Target="../media/image52.png"/><Relationship Id="rId35" Type="http://schemas.openxmlformats.org/officeDocument/2006/relationships/image" Target="../media/image57.jpeg"/><Relationship Id="rId43" Type="http://schemas.openxmlformats.org/officeDocument/2006/relationships/image" Target="../media/image65.jpeg"/><Relationship Id="rId48" Type="http://schemas.openxmlformats.org/officeDocument/2006/relationships/image" Target="../media/image70.png"/><Relationship Id="rId8" Type="http://schemas.openxmlformats.org/officeDocument/2006/relationships/image" Target="../media/image3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ierre.wiltz@cea.f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3.jpeg"/><Relationship Id="rId4" Type="http://schemas.openxmlformats.org/officeDocument/2006/relationships/hyperlink" Target="http://www.francelifeimaging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France Life Imaging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800" b="1" dirty="0" err="1" smtClean="0">
                <a:solidFill>
                  <a:srgbClr val="169FBA"/>
                </a:solidFill>
              </a:rPr>
              <a:t>Organisation</a:t>
            </a:r>
            <a:r>
              <a:rPr lang="en-US" sz="3800" b="1" dirty="0" smtClean="0">
                <a:solidFill>
                  <a:srgbClr val="169FBA"/>
                </a:solidFill>
              </a:rPr>
              <a:t>, </a:t>
            </a:r>
            <a:r>
              <a:rPr lang="en-US" sz="3800" b="1" dirty="0" err="1" smtClean="0">
                <a:solidFill>
                  <a:srgbClr val="169FBA"/>
                </a:solidFill>
              </a:rPr>
              <a:t>rôle</a:t>
            </a:r>
            <a:r>
              <a:rPr lang="en-US" sz="3800" b="1" dirty="0" smtClean="0">
                <a:solidFill>
                  <a:srgbClr val="169FBA"/>
                </a:solidFill>
              </a:rPr>
              <a:t> et </a:t>
            </a:r>
            <a:r>
              <a:rPr lang="en-US" sz="3800" b="1" dirty="0" err="1" smtClean="0">
                <a:solidFill>
                  <a:srgbClr val="169FBA"/>
                </a:solidFill>
              </a:rPr>
              <a:t>offre</a:t>
            </a:r>
            <a:r>
              <a:rPr lang="en-US" sz="3800" b="1" dirty="0" smtClean="0">
                <a:solidFill>
                  <a:srgbClr val="169FBA"/>
                </a:solidFill>
              </a:rPr>
              <a:t> </a:t>
            </a:r>
            <a:r>
              <a:rPr lang="en-US" sz="3800" b="1" dirty="0">
                <a:solidFill>
                  <a:srgbClr val="169FBA"/>
                </a:solidFill>
              </a:rPr>
              <a:t>de service </a:t>
            </a:r>
            <a:r>
              <a:rPr lang="en-US" altLang="fr-FR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16F2F8-251E-4CD5-A72E-2018D33958E6}" type="datetime4">
              <a:rPr lang="fr-FR" smtClean="0"/>
              <a:t>19 mai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895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France Life Imaging, point d’accès privilégié de la recherche en imagerie </a:t>
            </a:r>
            <a:r>
              <a:rPr lang="fr-FR" i="1" dirty="0" smtClean="0"/>
              <a:t>in vivo </a:t>
            </a:r>
            <a:r>
              <a:rPr lang="fr-FR" dirty="0" smtClean="0"/>
              <a:t>en France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7799"/>
          </a:xfrm>
        </p:spPr>
        <p:txBody>
          <a:bodyPr>
            <a:normAutofit/>
          </a:bodyPr>
          <a:lstStyle/>
          <a:p>
            <a:r>
              <a:rPr lang="fr-FR" b="0" dirty="0" smtClean="0"/>
              <a:t>Un réseau fédérateur </a:t>
            </a:r>
            <a:r>
              <a:rPr lang="fr-FR" b="0" dirty="0"/>
              <a:t>couvrant tout le spectre de la recherche en imagerie </a:t>
            </a:r>
            <a:r>
              <a:rPr lang="fr-FR" b="0" i="1" dirty="0"/>
              <a:t>in </a:t>
            </a:r>
            <a:r>
              <a:rPr lang="fr-FR" b="0" i="1" dirty="0" smtClean="0"/>
              <a:t>vivo</a:t>
            </a:r>
          </a:p>
          <a:p>
            <a:endParaRPr lang="fr-FR" b="0" dirty="0"/>
          </a:p>
          <a:p>
            <a:r>
              <a:rPr lang="fr-FR" b="0" dirty="0" smtClean="0"/>
              <a:t>Une approche </a:t>
            </a:r>
            <a:r>
              <a:rPr lang="fr-FR" b="0" dirty="0" err="1" smtClean="0"/>
              <a:t>translationnelle</a:t>
            </a:r>
            <a:r>
              <a:rPr lang="fr-FR" b="0" dirty="0" smtClean="0"/>
              <a:t> construite autour d’un lien structurel avec la clinique</a:t>
            </a:r>
          </a:p>
          <a:p>
            <a:endParaRPr lang="fr-FR" b="0" dirty="0"/>
          </a:p>
          <a:p>
            <a:r>
              <a:rPr lang="fr-FR" b="0" dirty="0" smtClean="0"/>
              <a:t>Un interlocuteur privilégié et reconnu pour la recherche partenariale</a:t>
            </a:r>
          </a:p>
          <a:p>
            <a:endParaRPr lang="fr-FR" b="0" dirty="0"/>
          </a:p>
          <a:p>
            <a:r>
              <a:rPr lang="fr-FR" b="0" dirty="0"/>
              <a:t>Un point d’entrée unique pour trouver les interlocuteurs les mieux à même de répondre à vos </a:t>
            </a:r>
            <a:r>
              <a:rPr lang="fr-FR" b="0" dirty="0" smtClean="0"/>
              <a:t>besoins</a:t>
            </a:r>
            <a:endParaRPr lang="fr-FR" b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2FF5B9E-7D52-413A-B0F2-F34FB6F2DF88}" type="datetime4">
              <a:rPr lang="fr-FR" smtClean="0"/>
              <a:t>19 mai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806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0" dirty="0"/>
              <a:t>Créé en 2012 par le </a:t>
            </a:r>
            <a:r>
              <a:rPr lang="fr-FR" b="0" dirty="0" smtClean="0"/>
              <a:t>Programme Investissements d’Avenir (PIA2), avec un triple objectif :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b="0" dirty="0" smtClean="0">
                <a:solidFill>
                  <a:srgbClr val="169FBA"/>
                </a:solidFill>
              </a:rPr>
              <a:t>Doter </a:t>
            </a:r>
            <a:r>
              <a:rPr lang="fr-FR" b="0" dirty="0">
                <a:solidFill>
                  <a:srgbClr val="169FBA"/>
                </a:solidFill>
              </a:rPr>
              <a:t>la France </a:t>
            </a:r>
            <a:r>
              <a:rPr lang="fr-FR" b="0" dirty="0" smtClean="0">
                <a:solidFill>
                  <a:srgbClr val="169FBA"/>
                </a:solidFill>
              </a:rPr>
              <a:t>d’équipements </a:t>
            </a:r>
            <a:r>
              <a:rPr lang="fr-FR" b="0" dirty="0">
                <a:solidFill>
                  <a:srgbClr val="169FBA"/>
                </a:solidFill>
              </a:rPr>
              <a:t>d’imagerie in vivo très </a:t>
            </a:r>
            <a:r>
              <a:rPr lang="fr-FR" b="0" dirty="0" smtClean="0">
                <a:solidFill>
                  <a:srgbClr val="169FBA"/>
                </a:solidFill>
              </a:rPr>
              <a:t>innovants</a:t>
            </a:r>
            <a:endParaRPr lang="fr-FR" b="0" dirty="0">
              <a:solidFill>
                <a:srgbClr val="169FBA"/>
              </a:solidFill>
            </a:endParaRP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b="0" dirty="0">
                <a:solidFill>
                  <a:srgbClr val="169FBA"/>
                </a:solidFill>
              </a:rPr>
              <a:t>Créer des services </a:t>
            </a:r>
            <a:r>
              <a:rPr lang="fr-FR" b="0" dirty="0" smtClean="0">
                <a:solidFill>
                  <a:srgbClr val="169FBA"/>
                </a:solidFill>
              </a:rPr>
              <a:t>de gestion </a:t>
            </a:r>
            <a:r>
              <a:rPr lang="fr-FR" b="0" dirty="0">
                <a:solidFill>
                  <a:srgbClr val="169FBA"/>
                </a:solidFill>
              </a:rPr>
              <a:t>et analyse des données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b="0" dirty="0">
                <a:solidFill>
                  <a:srgbClr val="169FBA"/>
                </a:solidFill>
              </a:rPr>
              <a:t>Mettre à disposition de la communauté des chercheurs, des cliniciens et des industriels ces nouveaux équipements </a:t>
            </a:r>
            <a:r>
              <a:rPr lang="fr-FR" b="0" dirty="0" smtClean="0">
                <a:solidFill>
                  <a:srgbClr val="169FBA"/>
                </a:solidFill>
              </a:rPr>
              <a:t>à travers un </a:t>
            </a:r>
            <a:r>
              <a:rPr lang="fr-FR" b="0" dirty="0">
                <a:solidFill>
                  <a:srgbClr val="169FBA"/>
                </a:solidFill>
              </a:rPr>
              <a:t>« guichet unique </a:t>
            </a:r>
            <a:r>
              <a:rPr lang="fr-FR" b="0" dirty="0" smtClean="0">
                <a:solidFill>
                  <a:srgbClr val="169FBA"/>
                </a:solidFill>
              </a:rPr>
              <a:t>»</a:t>
            </a:r>
            <a:endParaRPr lang="fr-FR" dirty="0">
              <a:solidFill>
                <a:srgbClr val="169FBA"/>
              </a:solidFill>
            </a:endParaRPr>
          </a:p>
          <a:p>
            <a:endParaRPr lang="fr-FR" b="0" dirty="0" smtClean="0"/>
          </a:p>
          <a:p>
            <a:r>
              <a:rPr lang="fr-FR" b="0" dirty="0" smtClean="0"/>
              <a:t>Les </a:t>
            </a:r>
            <a:r>
              <a:rPr lang="fr-FR" b="0" dirty="0"/>
              <a:t>équipements acquis par </a:t>
            </a:r>
            <a:r>
              <a:rPr lang="fr-FR" b="0" dirty="0" smtClean="0"/>
              <a:t>FLI complètent </a:t>
            </a:r>
            <a:r>
              <a:rPr lang="fr-FR" b="0" dirty="0"/>
              <a:t>un parc </a:t>
            </a:r>
            <a:r>
              <a:rPr lang="fr-FR" b="0" dirty="0" smtClean="0"/>
              <a:t>existant</a:t>
            </a:r>
            <a:endParaRPr lang="fr-FR" b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5228DAC-AC30-465B-9E6F-1AE224DFBE36}" type="datetime4">
              <a:rPr lang="fr-FR" smtClean="0"/>
              <a:t>19 mai 2016</a:t>
            </a:fld>
            <a:endParaRPr lang="fr-FR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920" y="5715248"/>
            <a:ext cx="661656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x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152" y="5715248"/>
            <a:ext cx="540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7886" y="5770522"/>
            <a:ext cx="1044000" cy="4294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5827968"/>
            <a:ext cx="756000" cy="3145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3203" y="5754152"/>
            <a:ext cx="1152000" cy="46219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469" y="5815872"/>
            <a:ext cx="1428151" cy="338753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9580" y="5799488"/>
            <a:ext cx="1080000" cy="37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842" y="5661248"/>
            <a:ext cx="639472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6846" y="5679248"/>
            <a:ext cx="819091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9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Une structuration autour des plateformes, lieux privilégiés de la recherche en imagerie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AB9B24-870C-40A2-AB0D-B814130D9BED}" type="datetime4">
              <a:rPr lang="fr-FR" smtClean="0"/>
              <a:t>19 mai 2016</a:t>
            </a:fld>
            <a:endParaRPr lang="fr-FR" dirty="0"/>
          </a:p>
        </p:txBody>
      </p:sp>
      <p:grpSp>
        <p:nvGrpSpPr>
          <p:cNvPr id="18" name="Groupe 17"/>
          <p:cNvGrpSpPr/>
          <p:nvPr/>
        </p:nvGrpSpPr>
        <p:grpSpPr>
          <a:xfrm>
            <a:off x="4355976" y="1179043"/>
            <a:ext cx="5040000" cy="5040000"/>
            <a:chOff x="1757414" y="1322668"/>
            <a:chExt cx="5040000" cy="5040000"/>
          </a:xfrm>
        </p:grpSpPr>
        <p:grpSp>
          <p:nvGrpSpPr>
            <p:cNvPr id="20" name="Groupe 19"/>
            <p:cNvGrpSpPr/>
            <p:nvPr/>
          </p:nvGrpSpPr>
          <p:grpSpPr>
            <a:xfrm rot="18900000">
              <a:off x="2225414" y="1790668"/>
              <a:ext cx="4104000" cy="4104000"/>
              <a:chOff x="2225414" y="1809496"/>
              <a:chExt cx="4104000" cy="4104000"/>
            </a:xfrm>
            <a:scene3d>
              <a:camera prst="orthographicFront"/>
              <a:lightRig rig="threePt" dir="t">
                <a:rot lat="0" lon="0" rev="3600000"/>
              </a:lightRig>
            </a:scene3d>
          </p:grpSpPr>
          <p:sp>
            <p:nvSpPr>
              <p:cNvPr id="39" name="Ellipse 38"/>
              <p:cNvSpPr/>
              <p:nvPr/>
            </p:nvSpPr>
            <p:spPr>
              <a:xfrm>
                <a:off x="2225414" y="1809496"/>
                <a:ext cx="4104000" cy="4104000"/>
              </a:xfrm>
              <a:prstGeom prst="ellipse">
                <a:avLst/>
              </a:prstGeom>
              <a:solidFill>
                <a:srgbClr val="00849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<a:prstTxWarp prst="textButton">
                  <a:avLst/>
                </a:prstTxWarp>
                <a:noAutofit/>
              </a:bodyPr>
              <a:lstStyle/>
              <a:p>
                <a:pPr algn="ctr"/>
                <a:r>
                  <a:rPr lang="fr-FR" sz="1200" dirty="0"/>
                  <a:t>Cardiologie – Métabolisme</a:t>
                </a:r>
              </a:p>
              <a:p>
                <a:pPr algn="ctr"/>
                <a:r>
                  <a:rPr lang="fr-FR" sz="1200" dirty="0"/>
                  <a:t>Oncologie – Neurologie</a:t>
                </a:r>
              </a:p>
              <a:p>
                <a:pPr algn="ctr"/>
                <a:endParaRPr lang="fr-FR" sz="300" dirty="0"/>
              </a:p>
              <a:p>
                <a:pPr algn="ctr"/>
                <a:r>
                  <a:rPr lang="fr-FR" sz="1600" b="1" dirty="0"/>
                  <a:t>Disciplines médicales</a:t>
                </a:r>
              </a:p>
              <a:p>
                <a:pPr algn="ctr"/>
                <a:endParaRPr lang="fr-FR" sz="1200" dirty="0" smtClean="0"/>
              </a:p>
              <a:p>
                <a:pPr algn="ctr"/>
                <a:endParaRPr lang="fr-FR" sz="1200" dirty="0" smtClean="0"/>
              </a:p>
              <a:p>
                <a:pPr algn="ctr"/>
                <a:endParaRPr lang="fr-FR" sz="1200" dirty="0" smtClean="0"/>
              </a:p>
              <a:p>
                <a:pPr algn="ctr"/>
                <a:endParaRPr lang="fr-FR" sz="1200" dirty="0" smtClean="0"/>
              </a:p>
              <a:p>
                <a:pPr algn="ctr"/>
                <a:r>
                  <a:rPr lang="fr-FR" sz="1600" b="1" dirty="0" smtClean="0"/>
                  <a:t>Technologie</a:t>
                </a:r>
                <a:endParaRPr lang="fr-FR" sz="1600" b="1" dirty="0"/>
              </a:p>
              <a:p>
                <a:pPr algn="ctr"/>
                <a:endParaRPr lang="fr-FR" sz="300" dirty="0"/>
              </a:p>
              <a:p>
                <a:pPr algn="ctr"/>
                <a:r>
                  <a:rPr lang="fr-FR" sz="1200" dirty="0"/>
                  <a:t>Instrumentation et détecteurs</a:t>
                </a:r>
              </a:p>
              <a:p>
                <a:pPr algn="ctr"/>
                <a:r>
                  <a:rPr lang="fr-FR" sz="1200" dirty="0"/>
                  <a:t>Modélisation – Séquences IRM</a:t>
                </a:r>
              </a:p>
            </p:txBody>
          </p:sp>
          <p:sp>
            <p:nvSpPr>
              <p:cNvPr id="40" name="Ellipse 39"/>
              <p:cNvSpPr/>
              <p:nvPr/>
            </p:nvSpPr>
            <p:spPr>
              <a:xfrm rot="5400000">
                <a:off x="2225414" y="1809496"/>
                <a:ext cx="4104000" cy="4104000"/>
              </a:xfrm>
              <a:prstGeom prst="ellipse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<a:prstTxWarp prst="textButton">
                  <a:avLst/>
                </a:prstTxWarp>
                <a:noAutofit/>
              </a:bodyPr>
              <a:lstStyle/>
              <a:p>
                <a:pPr algn="ctr"/>
                <a:r>
                  <a:rPr lang="fr-FR" sz="1200" dirty="0"/>
                  <a:t>Traitement – analyse</a:t>
                </a:r>
              </a:p>
              <a:p>
                <a:pPr algn="ctr"/>
                <a:r>
                  <a:rPr lang="fr-FR" sz="1200" dirty="0"/>
                  <a:t>Stockage</a:t>
                </a:r>
              </a:p>
              <a:p>
                <a:pPr algn="ctr"/>
                <a:endParaRPr lang="fr-FR" sz="300" dirty="0"/>
              </a:p>
              <a:p>
                <a:pPr algn="ctr"/>
                <a:r>
                  <a:rPr lang="fr-FR" sz="1600" b="1" dirty="0"/>
                  <a:t>Données et images</a:t>
                </a:r>
              </a:p>
              <a:p>
                <a:pPr algn="ctr"/>
                <a:endParaRPr lang="fr-FR" sz="1200" dirty="0" smtClean="0"/>
              </a:p>
              <a:p>
                <a:pPr algn="ctr"/>
                <a:endParaRPr lang="fr-FR" sz="1200" dirty="0" smtClean="0"/>
              </a:p>
              <a:p>
                <a:pPr algn="ctr"/>
                <a:endParaRPr lang="fr-FR" sz="1200" b="1" dirty="0" smtClean="0"/>
              </a:p>
              <a:p>
                <a:pPr algn="ctr"/>
                <a:endParaRPr lang="fr-FR" sz="1200" b="1" dirty="0" smtClean="0"/>
              </a:p>
              <a:p>
                <a:pPr algn="ctr"/>
                <a:r>
                  <a:rPr lang="fr-FR" sz="1600" b="1" dirty="0" smtClean="0"/>
                  <a:t>Chimie</a:t>
                </a:r>
              </a:p>
              <a:p>
                <a:pPr algn="ctr"/>
                <a:endParaRPr lang="fr-FR" sz="300" b="1" dirty="0"/>
              </a:p>
              <a:p>
                <a:pPr algn="ctr"/>
                <a:r>
                  <a:rPr lang="fr-FR" sz="1200" dirty="0" smtClean="0"/>
                  <a:t>Agents </a:t>
                </a:r>
                <a:r>
                  <a:rPr lang="fr-FR" sz="1200" dirty="0"/>
                  <a:t>de contraste –Radiochimie</a:t>
                </a:r>
              </a:p>
              <a:p>
                <a:pPr algn="ctr"/>
                <a:r>
                  <a:rPr lang="fr-FR" sz="1200" dirty="0" smtClean="0"/>
                  <a:t>vectorisation </a:t>
                </a:r>
                <a:r>
                  <a:rPr lang="fr-FR" sz="1200" dirty="0"/>
                  <a:t>et </a:t>
                </a:r>
                <a:r>
                  <a:rPr lang="fr-FR" sz="1200" dirty="0" smtClean="0"/>
                  <a:t>ciblage</a:t>
                </a:r>
                <a:endParaRPr lang="fr-FR" sz="1200" dirty="0"/>
              </a:p>
            </p:txBody>
          </p:sp>
        </p:grpSp>
        <p:grpSp>
          <p:nvGrpSpPr>
            <p:cNvPr id="26" name="Groupe 25"/>
            <p:cNvGrpSpPr/>
            <p:nvPr/>
          </p:nvGrpSpPr>
          <p:grpSpPr>
            <a:xfrm>
              <a:off x="1757414" y="1322668"/>
              <a:ext cx="5040000" cy="5040000"/>
              <a:chOff x="4572000" y="1201144"/>
              <a:chExt cx="5040000" cy="5040000"/>
            </a:xfrm>
            <a:solidFill>
              <a:schemeClr val="bg1"/>
            </a:solidFill>
          </p:grpSpPr>
          <p:grpSp>
            <p:nvGrpSpPr>
              <p:cNvPr id="33" name="Groupe 32"/>
              <p:cNvGrpSpPr/>
              <p:nvPr/>
            </p:nvGrpSpPr>
            <p:grpSpPr>
              <a:xfrm>
                <a:off x="4572000" y="3361144"/>
                <a:ext cx="5040000" cy="720000"/>
                <a:chOff x="5211389" y="3985457"/>
                <a:chExt cx="5040000" cy="720000"/>
              </a:xfrm>
              <a:grpFill/>
            </p:grpSpPr>
            <p:sp>
              <p:nvSpPr>
                <p:cNvPr id="37" name="Triangle isocèle 36"/>
                <p:cNvSpPr/>
                <p:nvPr/>
              </p:nvSpPr>
              <p:spPr>
                <a:xfrm rot="16200000">
                  <a:off x="8631389" y="3085457"/>
                  <a:ext cx="720000" cy="25200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" name="Triangle isocèle 37"/>
                <p:cNvSpPr/>
                <p:nvPr/>
              </p:nvSpPr>
              <p:spPr>
                <a:xfrm rot="5400000">
                  <a:off x="6111389" y="3085457"/>
                  <a:ext cx="720000" cy="25200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4" name="Groupe 33"/>
              <p:cNvGrpSpPr/>
              <p:nvPr/>
            </p:nvGrpSpPr>
            <p:grpSpPr>
              <a:xfrm>
                <a:off x="6732000" y="1201144"/>
                <a:ext cx="720000" cy="5040000"/>
                <a:chOff x="6471390" y="1793592"/>
                <a:chExt cx="720000" cy="5040000"/>
              </a:xfrm>
              <a:grpFill/>
            </p:grpSpPr>
            <p:sp>
              <p:nvSpPr>
                <p:cNvPr id="35" name="Triangle isocèle 34"/>
                <p:cNvSpPr/>
                <p:nvPr/>
              </p:nvSpPr>
              <p:spPr>
                <a:xfrm>
                  <a:off x="6471390" y="4313592"/>
                  <a:ext cx="720000" cy="25200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" name="Triangle isocèle 35"/>
                <p:cNvSpPr/>
                <p:nvPr/>
              </p:nvSpPr>
              <p:spPr>
                <a:xfrm rot="10800000">
                  <a:off x="6471390" y="1793592"/>
                  <a:ext cx="720000" cy="25200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32" name="Ellipse 31"/>
            <p:cNvSpPr/>
            <p:nvPr/>
          </p:nvSpPr>
          <p:spPr>
            <a:xfrm>
              <a:off x="3287414" y="2852668"/>
              <a:ext cx="1980000" cy="1980000"/>
            </a:xfrm>
            <a:prstGeom prst="ellipse">
              <a:avLst/>
            </a:prstGeom>
            <a:solidFill>
              <a:srgbClr val="6F194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dirty="0" smtClean="0"/>
                <a:t>Plateforme</a:t>
              </a:r>
              <a:endParaRPr lang="fr-FR" sz="1600" dirty="0"/>
            </a:p>
          </p:txBody>
        </p:sp>
      </p:grp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fr-FR" b="0" dirty="0" smtClean="0"/>
              <a:t>Des lieux de regroupement des équipements</a:t>
            </a:r>
          </a:p>
          <a:p>
            <a:endParaRPr lang="fr-FR" b="0" dirty="0" smtClean="0"/>
          </a:p>
          <a:p>
            <a:r>
              <a:rPr lang="fr-FR" b="0" dirty="0" smtClean="0"/>
              <a:t>Des lieux de convergence des expertises scientifiques, médicales et technologiques</a:t>
            </a:r>
          </a:p>
          <a:p>
            <a:endParaRPr lang="fr-FR" b="0" dirty="0"/>
          </a:p>
          <a:p>
            <a:r>
              <a:rPr lang="fr-FR" b="0" dirty="0" smtClean="0"/>
              <a:t>Des lieux d’accueil de projets et d’équipes, de rencontre et d’échanges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352835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 réseau fédérateur couvrant tout le spectre de la recherche en imagerie </a:t>
            </a:r>
            <a:r>
              <a:rPr lang="fr-FR" i="1" dirty="0" smtClean="0"/>
              <a:t>in vivo</a:t>
            </a:r>
            <a:endParaRPr lang="fr-FR" i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40F1103-C477-4383-9F7F-CE637BA2C144}" type="datetime4">
              <a:rPr lang="fr-FR" smtClean="0"/>
              <a:t>19 mai 2016</a:t>
            </a:fld>
            <a:endParaRPr lang="fr-FR" dirty="0"/>
          </a:p>
        </p:txBody>
      </p:sp>
      <p:grpSp>
        <p:nvGrpSpPr>
          <p:cNvPr id="11" name="Groupe 10"/>
          <p:cNvGrpSpPr>
            <a:grpSpLocks noChangeAspect="1"/>
          </p:cNvGrpSpPr>
          <p:nvPr/>
        </p:nvGrpSpPr>
        <p:grpSpPr>
          <a:xfrm>
            <a:off x="5292080" y="3286712"/>
            <a:ext cx="3557812" cy="3166625"/>
            <a:chOff x="5004049" y="1472218"/>
            <a:chExt cx="4032449" cy="3589075"/>
          </a:xfrm>
        </p:grpSpPr>
        <p:pic>
          <p:nvPicPr>
            <p:cNvPr id="33" name="Image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04049" y="1472218"/>
              <a:ext cx="4032449" cy="3589075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51279" y="4765658"/>
              <a:ext cx="825059" cy="247518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5169061" y="4733655"/>
              <a:ext cx="742553" cy="3098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237B9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713586" y="4564557"/>
              <a:ext cx="322910" cy="4789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237B91"/>
                </a:solidFill>
              </a:endParaRPr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5375455" cy="3862764"/>
          </a:xfrm>
        </p:spPr>
        <p:txBody>
          <a:bodyPr>
            <a:normAutofit/>
          </a:bodyPr>
          <a:lstStyle/>
          <a:p>
            <a:r>
              <a:rPr lang="fr-FR" b="0" dirty="0"/>
              <a:t>Une organisation dédiée aux enjeux et besoins de la recherche en imagerie</a:t>
            </a:r>
          </a:p>
          <a:p>
            <a:endParaRPr lang="fr-FR" b="0" dirty="0" smtClean="0"/>
          </a:p>
          <a:p>
            <a:r>
              <a:rPr lang="fr-FR" b="0" dirty="0"/>
              <a:t>Une couverture exhaustive des champs thématiques majeurs du </a:t>
            </a:r>
            <a:r>
              <a:rPr lang="fr-FR" b="0" dirty="0" smtClean="0"/>
              <a:t>domaine</a:t>
            </a:r>
          </a:p>
          <a:p>
            <a:endParaRPr lang="fr-FR" b="0" dirty="0"/>
          </a:p>
          <a:p>
            <a:r>
              <a:rPr lang="fr-FR" b="0" dirty="0" smtClean="0"/>
              <a:t>Une </a:t>
            </a:r>
            <a:r>
              <a:rPr lang="fr-FR" b="0" dirty="0"/>
              <a:t>animation de l’ensemble de la communauté à travers de nombreux événements et </a:t>
            </a:r>
            <a:r>
              <a:rPr lang="fr-FR" b="0" dirty="0" smtClean="0"/>
              <a:t>actions</a:t>
            </a:r>
            <a:endParaRPr lang="fr-FR" b="0" dirty="0"/>
          </a:p>
        </p:txBody>
      </p:sp>
      <p:grpSp>
        <p:nvGrpSpPr>
          <p:cNvPr id="49" name="Groupe 48"/>
          <p:cNvGrpSpPr>
            <a:grpSpLocks noChangeAspect="1"/>
          </p:cNvGrpSpPr>
          <p:nvPr/>
        </p:nvGrpSpPr>
        <p:grpSpPr>
          <a:xfrm>
            <a:off x="5833803" y="1297839"/>
            <a:ext cx="3058677" cy="1843129"/>
            <a:chOff x="4500272" y="3129666"/>
            <a:chExt cx="4320000" cy="2603190"/>
          </a:xfrm>
        </p:grpSpPr>
        <p:sp>
          <p:nvSpPr>
            <p:cNvPr id="50" name="Ellipse 49"/>
            <p:cNvSpPr/>
            <p:nvPr/>
          </p:nvSpPr>
          <p:spPr>
            <a:xfrm>
              <a:off x="4500272" y="3645024"/>
              <a:ext cx="4320000" cy="1990818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7000">
                  <a:schemeClr val="bg1">
                    <a:lumMod val="7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500272" y="3932856"/>
              <a:ext cx="4320000" cy="180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108000" rtlCol="0" anchor="t" anchorCtr="0"/>
            <a:lstStyle/>
            <a:p>
              <a:endParaRPr lang="fr-FR" sz="1200" b="1" dirty="0">
                <a:solidFill>
                  <a:srgbClr val="6F1945"/>
                </a:solidFill>
              </a:endParaRPr>
            </a:p>
            <a:p>
              <a:pPr>
                <a:tabLst>
                  <a:tab pos="2063750" algn="l"/>
                </a:tabLst>
              </a:pPr>
              <a:endParaRPr lang="fr-FR" sz="1200" b="1" dirty="0" smtClean="0">
                <a:solidFill>
                  <a:srgbClr val="6F1945"/>
                </a:solidFill>
              </a:endParaRPr>
            </a:p>
            <a:p>
              <a:pPr>
                <a:tabLst>
                  <a:tab pos="2063750" algn="l"/>
                  <a:tab pos="2960688" algn="l"/>
                </a:tabLst>
              </a:pPr>
              <a:r>
                <a:rPr lang="fr-FR" sz="1200" dirty="0" smtClean="0">
                  <a:solidFill>
                    <a:schemeClr val="bg1"/>
                  </a:solidFill>
                </a:rPr>
                <a:t>Diagnostic	Imagerie</a:t>
              </a:r>
            </a:p>
            <a:p>
              <a:pPr algn="r">
                <a:tabLst>
                  <a:tab pos="2243138" algn="l"/>
                </a:tabLst>
              </a:pPr>
              <a:r>
                <a:rPr lang="fr-FR" sz="1200" dirty="0" smtClean="0">
                  <a:solidFill>
                    <a:schemeClr val="bg1"/>
                  </a:solidFill>
                </a:rPr>
                <a:t>interventionnelle</a:t>
              </a:r>
            </a:p>
            <a:p>
              <a:pPr algn="ctr">
                <a:tabLst>
                  <a:tab pos="2243138" algn="l"/>
                </a:tabLst>
              </a:pPr>
              <a:endParaRPr lang="fr-FR" sz="1200" dirty="0">
                <a:solidFill>
                  <a:schemeClr val="bg1"/>
                </a:solidFill>
              </a:endParaRPr>
            </a:p>
            <a:p>
              <a:pPr algn="ctr">
                <a:tabLst>
                  <a:tab pos="2243138" algn="l"/>
                </a:tabLst>
              </a:pPr>
              <a:r>
                <a:rPr lang="fr-FR" sz="1200" dirty="0" smtClean="0">
                  <a:solidFill>
                    <a:schemeClr val="bg1"/>
                  </a:solidFill>
                </a:rPr>
                <a:t>Suivi thérapeutique</a:t>
              </a:r>
              <a:endParaRPr lang="fr-FR" sz="1200" dirty="0">
                <a:solidFill>
                  <a:schemeClr val="bg1"/>
                </a:solidFill>
              </a:endParaRPr>
            </a:p>
            <a:p>
              <a:pPr algn="ctr"/>
              <a:endParaRPr lang="fr-FR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52" name="Groupe 51"/>
            <p:cNvGrpSpPr>
              <a:grpSpLocks noChangeAspect="1"/>
            </p:cNvGrpSpPr>
            <p:nvPr/>
          </p:nvGrpSpPr>
          <p:grpSpPr>
            <a:xfrm rot="2698990">
              <a:off x="5850265" y="3129666"/>
              <a:ext cx="1620013" cy="1620000"/>
              <a:chOff x="4987336" y="1988840"/>
              <a:chExt cx="3960030" cy="3960000"/>
            </a:xfrm>
          </p:grpSpPr>
          <p:grpSp>
            <p:nvGrpSpPr>
              <p:cNvPr id="53" name="Groupe 52"/>
              <p:cNvGrpSpPr>
                <a:grpSpLocks noChangeAspect="1"/>
              </p:cNvGrpSpPr>
              <p:nvPr/>
            </p:nvGrpSpPr>
            <p:grpSpPr>
              <a:xfrm>
                <a:off x="4987336" y="1988840"/>
                <a:ext cx="3960030" cy="3960000"/>
                <a:chOff x="5421660" y="2585094"/>
                <a:chExt cx="3244590" cy="3244565"/>
              </a:xfrm>
            </p:grpSpPr>
            <p:grpSp>
              <p:nvGrpSpPr>
                <p:cNvPr id="55" name="Groupe 54"/>
                <p:cNvGrpSpPr/>
                <p:nvPr/>
              </p:nvGrpSpPr>
              <p:grpSpPr>
                <a:xfrm>
                  <a:off x="5421660" y="2589659"/>
                  <a:ext cx="3244590" cy="3240000"/>
                  <a:chOff x="5297741" y="2806227"/>
                  <a:chExt cx="3244590" cy="3240000"/>
                </a:xfrm>
              </p:grpSpPr>
              <p:grpSp>
                <p:nvGrpSpPr>
                  <p:cNvPr id="59" name="Groupe 58"/>
                  <p:cNvGrpSpPr/>
                  <p:nvPr/>
                </p:nvGrpSpPr>
                <p:grpSpPr>
                  <a:xfrm>
                    <a:off x="5297741" y="2806227"/>
                    <a:ext cx="3240000" cy="3240000"/>
                    <a:chOff x="5297741" y="2806227"/>
                    <a:chExt cx="3240000" cy="3240000"/>
                  </a:xfrm>
                </p:grpSpPr>
                <p:sp>
                  <p:nvSpPr>
                    <p:cNvPr id="61" name="Secteurs 60"/>
                    <p:cNvSpPr/>
                    <p:nvPr/>
                  </p:nvSpPr>
                  <p:spPr>
                    <a:xfrm rot="10800000">
                      <a:off x="5297741" y="2806227"/>
                      <a:ext cx="3240000" cy="3240000"/>
                    </a:xfrm>
                    <a:prstGeom prst="pie">
                      <a:avLst>
                        <a:gd name="adj1" fmla="val 14039846"/>
                        <a:gd name="adj2" fmla="val 18357704"/>
                      </a:avLst>
                    </a:prstGeom>
                    <a:solidFill>
                      <a:srgbClr val="008493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270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    <a:prstTxWarp prst="textArchUp">
                        <a:avLst>
                          <a:gd name="adj" fmla="val 10800000"/>
                        </a:avLst>
                      </a:prstTxWarp>
                      <a:noAutofit/>
                      <a:scene3d>
                        <a:camera prst="orthographicFront">
                          <a:rot lat="0" lon="0" rev="0"/>
                        </a:camera>
                        <a:lightRig rig="threePt" dir="t"/>
                      </a:scene3d>
                    </a:bodyPr>
                    <a:lstStyle/>
                    <a:p>
                      <a:pPr algn="ctr"/>
                      <a:endParaRPr lang="fr-FR" sz="1200" dirty="0" smtClean="0"/>
                    </a:p>
                  </p:txBody>
                </p:sp>
                <p:sp>
                  <p:nvSpPr>
                    <p:cNvPr id="62" name="Secteurs 61"/>
                    <p:cNvSpPr/>
                    <p:nvPr/>
                  </p:nvSpPr>
                  <p:spPr>
                    <a:xfrm>
                      <a:off x="5297741" y="2806227"/>
                      <a:ext cx="3240000" cy="3240000"/>
                    </a:xfrm>
                    <a:prstGeom prst="pie">
                      <a:avLst>
                        <a:gd name="adj1" fmla="val 14039846"/>
                        <a:gd name="adj2" fmla="val 18357704"/>
                      </a:avLst>
                    </a:prstGeom>
                    <a:solidFill>
                      <a:srgbClr val="008493"/>
                    </a:solidFill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    <a:prstTxWarp prst="textArchDown">
                        <a:avLst/>
                      </a:prstTxWarp>
                      <a:noAutofit/>
                      <a:scene3d>
                        <a:camera prst="orthographicFront">
                          <a:rot lat="0" lon="0" rev="0"/>
                        </a:camera>
                        <a:lightRig rig="threePt" dir="t"/>
                      </a:scene3d>
                    </a:bodyPr>
                    <a:lstStyle/>
                    <a:p>
                      <a:pPr algn="ctr"/>
                      <a:endParaRPr lang="fr-FR" sz="300" dirty="0"/>
                    </a:p>
                  </p:txBody>
                </p:sp>
              </p:grpSp>
              <p:sp>
                <p:nvSpPr>
                  <p:cNvPr id="60" name="Secteurs 59"/>
                  <p:cNvSpPr/>
                  <p:nvPr/>
                </p:nvSpPr>
                <p:spPr>
                  <a:xfrm>
                    <a:off x="5302331" y="2806227"/>
                    <a:ext cx="3240000" cy="3240000"/>
                  </a:xfrm>
                  <a:prstGeom prst="pie">
                    <a:avLst>
                      <a:gd name="adj1" fmla="val 14039846"/>
                      <a:gd name="adj2" fmla="val 18357704"/>
                    </a:avLst>
                  </a:prstGeom>
                  <a:solidFill>
                    <a:srgbClr val="008493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27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  <a:prstTxWarp prst="textArchUp">
                      <a:avLst>
                        <a:gd name="adj" fmla="val 10800000"/>
                      </a:avLst>
                    </a:prstTxWarp>
                    <a:noAutofit/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</a:bodyPr>
                  <a:lstStyle/>
                  <a:p>
                    <a:pPr algn="ctr"/>
                    <a:endParaRPr lang="fr-FR" sz="1600" b="1" dirty="0" smtClean="0"/>
                  </a:p>
                </p:txBody>
              </p:sp>
            </p:grpSp>
            <p:grpSp>
              <p:nvGrpSpPr>
                <p:cNvPr id="56" name="Groupe 55"/>
                <p:cNvGrpSpPr/>
                <p:nvPr/>
              </p:nvGrpSpPr>
              <p:grpSpPr>
                <a:xfrm>
                  <a:off x="5421660" y="2585094"/>
                  <a:ext cx="3244589" cy="3240001"/>
                  <a:chOff x="5179368" y="2561316"/>
                  <a:chExt cx="3244589" cy="3240001"/>
                </a:xfrm>
              </p:grpSpPr>
              <p:sp>
                <p:nvSpPr>
                  <p:cNvPr id="57" name="Secteurs 56"/>
                  <p:cNvSpPr/>
                  <p:nvPr/>
                </p:nvSpPr>
                <p:spPr>
                  <a:xfrm rot="5400000">
                    <a:off x="5179368" y="2561316"/>
                    <a:ext cx="3240000" cy="3240000"/>
                  </a:xfrm>
                  <a:prstGeom prst="pie">
                    <a:avLst>
                      <a:gd name="adj1" fmla="val 14039846"/>
                      <a:gd name="adj2" fmla="val 18357704"/>
                    </a:avLst>
                  </a:prstGeom>
                  <a:solidFill>
                    <a:srgbClr val="008493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27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  <a:prstTxWarp prst="textArchUp">
                      <a:avLst>
                        <a:gd name="adj" fmla="val 10800000"/>
                      </a:avLst>
                    </a:prstTxWarp>
                    <a:noAutofit/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</a:bodyPr>
                  <a:lstStyle/>
                  <a:p>
                    <a:pPr algn="ctr"/>
                    <a:endParaRPr lang="fr-FR" sz="1600" b="1" dirty="0"/>
                  </a:p>
                </p:txBody>
              </p:sp>
              <p:sp>
                <p:nvSpPr>
                  <p:cNvPr id="58" name="Secteurs 57"/>
                  <p:cNvSpPr/>
                  <p:nvPr/>
                </p:nvSpPr>
                <p:spPr>
                  <a:xfrm rot="16200000">
                    <a:off x="5183957" y="2561317"/>
                    <a:ext cx="3240000" cy="3240000"/>
                  </a:xfrm>
                  <a:prstGeom prst="pie">
                    <a:avLst>
                      <a:gd name="adj1" fmla="val 14039846"/>
                      <a:gd name="adj2" fmla="val 18357704"/>
                    </a:avLst>
                  </a:prstGeom>
                  <a:solidFill>
                    <a:srgbClr val="008493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200000"/>
                    </a:lightRig>
                  </a:scene3d>
                  <a:sp3d>
                    <a:bevelT w="127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  <a:prstTxWarp prst="textArchUp">
                      <a:avLst>
                        <a:gd name="adj" fmla="val 10800000"/>
                      </a:avLst>
                    </a:prstTxWarp>
                    <a:noAutofit/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</a:bodyPr>
                  <a:lstStyle/>
                  <a:p>
                    <a:pPr algn="ctr"/>
                    <a:endParaRPr lang="fr-FR" sz="1600" b="1" dirty="0"/>
                  </a:p>
                </p:txBody>
              </p:sp>
            </p:grpSp>
          </p:grpSp>
          <p:sp>
            <p:nvSpPr>
              <p:cNvPr id="54" name="Ellipse 53"/>
              <p:cNvSpPr/>
              <p:nvPr/>
            </p:nvSpPr>
            <p:spPr>
              <a:xfrm rot="18901010">
                <a:off x="6010550" y="3012053"/>
                <a:ext cx="1908000" cy="1907999"/>
              </a:xfrm>
              <a:prstGeom prst="ellipse">
                <a:avLst/>
              </a:prstGeom>
              <a:solidFill>
                <a:srgbClr val="6F1945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fr-FR" sz="1200" dirty="0" smtClean="0"/>
                  <a:t>Plateforme</a:t>
                </a:r>
                <a:endParaRPr lang="fr-FR" sz="1100" dirty="0"/>
              </a:p>
            </p:txBody>
          </p:sp>
        </p:grpSp>
      </p:grpSp>
      <p:graphicFrame>
        <p:nvGraphicFramePr>
          <p:cNvPr id="64" name="Tableau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035228"/>
              </p:ext>
            </p:extLst>
          </p:nvPr>
        </p:nvGraphicFramePr>
        <p:xfrm>
          <a:off x="1763688" y="5589240"/>
          <a:ext cx="4464497" cy="68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201"/>
                <a:gridCol w="2664296"/>
              </a:tblGrid>
              <a:tr h="218181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651"/>
                        </a:buClr>
                        <a:buSzTx/>
                        <a:buFont typeface="Calibri" panose="020F0502020204030204" pitchFamily="34" charset="0"/>
                        <a:buChar char="❶"/>
                        <a:tabLst/>
                        <a:defRPr/>
                      </a:pPr>
                      <a:r>
                        <a:rPr lang="fr-FR" sz="900" b="0" i="0" kern="1200" dirty="0" smtClean="0">
                          <a:solidFill>
                            <a:srgbClr val="169FB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Agents d'imagerie moléculaire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587F"/>
                        </a:buClr>
                        <a:buSzTx/>
                        <a:buFont typeface="Calibri" panose="020F0502020204030204" pitchFamily="34" charset="0"/>
                        <a:buChar char="❷"/>
                        <a:tabLst/>
                        <a:defRPr/>
                      </a:pPr>
                      <a:r>
                        <a:rPr lang="fr-FR" sz="900" b="0" i="0" kern="1200" dirty="0" smtClean="0">
                          <a:solidFill>
                            <a:srgbClr val="169FB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Instrumentations &amp; Innovations Technologiques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8181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ACBCE"/>
                        </a:buClr>
                        <a:buSzTx/>
                        <a:buFont typeface="Calibri" panose="020F0502020204030204" pitchFamily="34" charset="0"/>
                        <a:buChar char="❸"/>
                        <a:tabLst/>
                        <a:defRPr/>
                      </a:pPr>
                      <a:r>
                        <a:rPr lang="fr-FR" sz="900" b="0" i="0" kern="1200" dirty="0" smtClean="0">
                          <a:solidFill>
                            <a:srgbClr val="169FB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Imagerie Interventionnelle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6DF59"/>
                        </a:buClr>
                        <a:buSzTx/>
                        <a:buFont typeface="Calibri" panose="020F0502020204030204" pitchFamily="34" charset="0"/>
                        <a:buChar char="❹"/>
                        <a:tabLst/>
                        <a:defRPr/>
                      </a:pPr>
                      <a:r>
                        <a:rPr lang="fr-FR" sz="900" b="0" i="0" kern="1200" dirty="0" smtClean="0">
                          <a:solidFill>
                            <a:srgbClr val="169FB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Traitement et Analyse en Imagerie Multimodale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3821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A8B3A"/>
                        </a:buClr>
                        <a:buSzTx/>
                        <a:buFont typeface="Calibri" panose="020F0502020204030204" pitchFamily="34" charset="0"/>
                        <a:buChar char="❺"/>
                        <a:tabLst/>
                        <a:defRPr/>
                      </a:pPr>
                      <a:r>
                        <a:rPr lang="fr-FR" sz="900" b="0" i="0" kern="1200" dirty="0" smtClean="0">
                          <a:solidFill>
                            <a:srgbClr val="169FB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7B91"/>
                        </a:buClr>
                        <a:buSzTx/>
                        <a:buFont typeface="Calibri" panose="020F0502020204030204" pitchFamily="34" charset="0"/>
                        <a:buChar char="❻"/>
                        <a:tabLst/>
                        <a:defRPr/>
                      </a:pPr>
                      <a:r>
                        <a:rPr lang="fr-FR" sz="900" b="0" i="0" kern="1200" dirty="0" smtClean="0">
                          <a:solidFill>
                            <a:srgbClr val="169FB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80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Une approche </a:t>
            </a:r>
            <a:r>
              <a:rPr lang="fr-FR" dirty="0" err="1"/>
              <a:t>translationnelle</a:t>
            </a:r>
            <a:r>
              <a:rPr lang="fr-FR" dirty="0"/>
              <a:t> construite autour d’un lien structurel avec la </a:t>
            </a:r>
            <a:r>
              <a:rPr lang="fr-FR" dirty="0" smtClean="0"/>
              <a:t>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1600200"/>
            <a:ext cx="4599068" cy="4525963"/>
          </a:xfrm>
        </p:spPr>
        <p:txBody>
          <a:bodyPr/>
          <a:lstStyle/>
          <a:p>
            <a:endParaRPr lang="fr-FR" b="0" dirty="0" smtClean="0"/>
          </a:p>
          <a:p>
            <a:endParaRPr lang="fr-FR" b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8A70013-C632-4847-811E-F1A014CEB71C}" type="datetime4">
              <a:rPr lang="fr-FR" smtClean="0"/>
              <a:t>19 mai 2016</a:t>
            </a:fld>
            <a:endParaRPr lang="fr-FR" dirty="0"/>
          </a:p>
        </p:txBody>
      </p:sp>
      <p:grpSp>
        <p:nvGrpSpPr>
          <p:cNvPr id="19" name="Groupe 18"/>
          <p:cNvGrpSpPr/>
          <p:nvPr/>
        </p:nvGrpSpPr>
        <p:grpSpPr>
          <a:xfrm>
            <a:off x="576538" y="5134257"/>
            <a:ext cx="4715542" cy="1319079"/>
            <a:chOff x="576538" y="5134257"/>
            <a:chExt cx="4715542" cy="1319079"/>
          </a:xfrm>
        </p:grpSpPr>
        <p:pic>
          <p:nvPicPr>
            <p:cNvPr id="7" name="Picture 1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538" y="5809365"/>
              <a:ext cx="1036214" cy="4578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562" y="5223718"/>
              <a:ext cx="1569125" cy="348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7125" y="5134257"/>
              <a:ext cx="888184" cy="526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6832"/>
            <a:stretch/>
          </p:blipFill>
          <p:spPr bwMode="auto">
            <a:xfrm>
              <a:off x="3520746" y="5204719"/>
              <a:ext cx="1125158" cy="386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1785" y="5713449"/>
              <a:ext cx="888184" cy="649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3896" y="5623256"/>
              <a:ext cx="888184" cy="83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680" y="5726914"/>
              <a:ext cx="631177" cy="622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e 13"/>
          <p:cNvGrpSpPr>
            <a:grpSpLocks noChangeAspect="1"/>
          </p:cNvGrpSpPr>
          <p:nvPr/>
        </p:nvGrpSpPr>
        <p:grpSpPr>
          <a:xfrm>
            <a:off x="5072607" y="1697804"/>
            <a:ext cx="3950158" cy="4428359"/>
            <a:chOff x="5894242" y="2153297"/>
            <a:chExt cx="3137938" cy="3517812"/>
          </a:xfrm>
        </p:grpSpPr>
        <p:graphicFrame>
          <p:nvGraphicFramePr>
            <p:cNvPr id="15" name="Diagramme 14"/>
            <p:cNvGraphicFramePr/>
            <p:nvPr>
              <p:extLst>
                <p:ext uri="{D42A27DB-BD31-4B8C-83A1-F6EECF244321}">
                  <p14:modId xmlns:p14="http://schemas.microsoft.com/office/powerpoint/2010/main" val="3748456262"/>
                </p:ext>
              </p:extLst>
            </p:nvPr>
          </p:nvGraphicFramePr>
          <p:xfrm>
            <a:off x="6541660" y="2153297"/>
            <a:ext cx="2490520" cy="35178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33499" y="2924944"/>
              <a:ext cx="432000" cy="269762"/>
            </a:xfrm>
            <a:prstGeom prst="rect">
              <a:avLst/>
            </a:prstGeom>
          </p:spPr>
        </p:pic>
        <p:sp>
          <p:nvSpPr>
            <p:cNvPr id="17" name="Trapèze 14"/>
            <p:cNvSpPr/>
            <p:nvPr/>
          </p:nvSpPr>
          <p:spPr>
            <a:xfrm rot="5400000" flipV="1">
              <a:off x="4761014" y="3286867"/>
              <a:ext cx="2776600" cy="510144"/>
            </a:xfrm>
            <a:custGeom>
              <a:avLst/>
              <a:gdLst>
                <a:gd name="connsiteX0" fmla="*/ 0 w 2776600"/>
                <a:gd name="connsiteY0" fmla="*/ 0 h 510144"/>
                <a:gd name="connsiteX1" fmla="*/ 2776600 w 2776600"/>
                <a:gd name="connsiteY1" fmla="*/ 0 h 510144"/>
                <a:gd name="connsiteX2" fmla="*/ 2776600 w 2776600"/>
                <a:gd name="connsiteY2" fmla="*/ 510144 h 510144"/>
                <a:gd name="connsiteX3" fmla="*/ 0 w 2776600"/>
                <a:gd name="connsiteY3" fmla="*/ 510144 h 510144"/>
                <a:gd name="connsiteX4" fmla="*/ 0 w 2776600"/>
                <a:gd name="connsiteY4" fmla="*/ 0 h 510144"/>
                <a:gd name="connsiteX0" fmla="*/ 0 w 2776600"/>
                <a:gd name="connsiteY0" fmla="*/ 0 h 510144"/>
                <a:gd name="connsiteX1" fmla="*/ 1666257 w 2776600"/>
                <a:gd name="connsiteY1" fmla="*/ 0 h 510144"/>
                <a:gd name="connsiteX2" fmla="*/ 2776600 w 2776600"/>
                <a:gd name="connsiteY2" fmla="*/ 510144 h 510144"/>
                <a:gd name="connsiteX3" fmla="*/ 0 w 2776600"/>
                <a:gd name="connsiteY3" fmla="*/ 510144 h 510144"/>
                <a:gd name="connsiteX4" fmla="*/ 0 w 2776600"/>
                <a:gd name="connsiteY4" fmla="*/ 0 h 51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6600" h="510144">
                  <a:moveTo>
                    <a:pt x="0" y="0"/>
                  </a:moveTo>
                  <a:lnTo>
                    <a:pt x="1666257" y="0"/>
                  </a:lnTo>
                  <a:lnTo>
                    <a:pt x="2776600" y="510144"/>
                  </a:lnTo>
                  <a:lnTo>
                    <a:pt x="0" y="51014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6F19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457200" y="1600201"/>
            <a:ext cx="4566453" cy="4742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000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0" dirty="0" smtClean="0"/>
              <a:t>Des équipements implantés au sein des structures hospitalières</a:t>
            </a:r>
          </a:p>
          <a:p>
            <a:endParaRPr lang="fr-FR" b="0" dirty="0"/>
          </a:p>
          <a:p>
            <a:r>
              <a:rPr lang="fr-FR" b="0" dirty="0"/>
              <a:t>Une implication forte dans la recherche clinique</a:t>
            </a:r>
          </a:p>
          <a:p>
            <a:endParaRPr lang="fr-FR" b="0" dirty="0"/>
          </a:p>
          <a:p>
            <a:r>
              <a:rPr lang="fr-FR" b="0" dirty="0"/>
              <a:t>Des expertises sur des champs thérapeutiques </a:t>
            </a:r>
            <a:r>
              <a:rPr lang="fr-FR" b="0" dirty="0" smtClean="0"/>
              <a:t>spécifiques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87140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Un interlocuteur privilégié et reconnu pour la recherche partenariale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3" cy="4525963"/>
          </a:xfrm>
        </p:spPr>
        <p:txBody>
          <a:bodyPr>
            <a:normAutofit/>
          </a:bodyPr>
          <a:lstStyle/>
          <a:p>
            <a:r>
              <a:rPr lang="fr-FR" b="0" dirty="0" smtClean="0"/>
              <a:t>Une expérience reconnue </a:t>
            </a:r>
            <a:r>
              <a:rPr lang="fr-FR" b="0" dirty="0" smtClean="0"/>
              <a:t>des partenariats industriels</a:t>
            </a:r>
            <a:endParaRPr lang="fr-FR" b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6846596-2ACB-4A1A-932F-CBD437581622}" type="datetime4">
              <a:rPr lang="fr-FR" smtClean="0"/>
              <a:t>19 mai 2016</a:t>
            </a:fld>
            <a:endParaRPr lang="fr-FR" dirty="0"/>
          </a:p>
        </p:txBody>
      </p:sp>
      <p:sp>
        <p:nvSpPr>
          <p:cNvPr id="157" name="Espace réservé du contenu 2"/>
          <p:cNvSpPr txBox="1">
            <a:spLocks/>
          </p:cNvSpPr>
          <p:nvPr/>
        </p:nvSpPr>
        <p:spPr>
          <a:xfrm>
            <a:off x="457200" y="2492897"/>
            <a:ext cx="3015137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000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0" dirty="0" smtClean="0"/>
              <a:t>Une démarche de rapprochement avec l’écosystème industriel</a:t>
            </a:r>
          </a:p>
          <a:p>
            <a:endParaRPr lang="fr-FR" b="0" dirty="0" smtClean="0"/>
          </a:p>
          <a:p>
            <a:r>
              <a:rPr lang="fr-FR" b="0" dirty="0" smtClean="0"/>
              <a:t>Une approche</a:t>
            </a:r>
            <a:br>
              <a:rPr lang="fr-FR" b="0" dirty="0" smtClean="0"/>
            </a:br>
            <a:r>
              <a:rPr lang="fr-FR" b="0" dirty="0" smtClean="0"/>
              <a:t>sur-mesure des partenariats</a:t>
            </a:r>
            <a:endParaRPr lang="fr-FR" b="0" dirty="0"/>
          </a:p>
        </p:txBody>
      </p:sp>
      <p:grpSp>
        <p:nvGrpSpPr>
          <p:cNvPr id="280" name="Groupe 279"/>
          <p:cNvGrpSpPr>
            <a:grpSpLocks noChangeAspect="1"/>
          </p:cNvGrpSpPr>
          <p:nvPr/>
        </p:nvGrpSpPr>
        <p:grpSpPr>
          <a:xfrm>
            <a:off x="3363715" y="2199300"/>
            <a:ext cx="5600773" cy="4181564"/>
            <a:chOff x="3610452" y="2302416"/>
            <a:chExt cx="5462658" cy="4078447"/>
          </a:xfrm>
        </p:grpSpPr>
        <p:grpSp>
          <p:nvGrpSpPr>
            <p:cNvPr id="159" name="Groupe 158"/>
            <p:cNvGrpSpPr/>
            <p:nvPr/>
          </p:nvGrpSpPr>
          <p:grpSpPr>
            <a:xfrm>
              <a:off x="4699077" y="2917297"/>
              <a:ext cx="2602603" cy="2657513"/>
              <a:chOff x="2483768" y="1989240"/>
              <a:chExt cx="3525625" cy="3600000"/>
            </a:xfrm>
          </p:grpSpPr>
          <p:pic>
            <p:nvPicPr>
              <p:cNvPr id="206" name="Picture 2" descr="Afficher l'image d'origine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90" t="1136" r="20004" b="10689"/>
              <a:stretch/>
            </p:blipFill>
            <p:spPr bwMode="auto">
              <a:xfrm>
                <a:off x="2483768" y="1989240"/>
                <a:ext cx="3525625" cy="360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07" name="Groupe 206"/>
              <p:cNvGrpSpPr>
                <a:grpSpLocks noChangeAspect="1"/>
              </p:cNvGrpSpPr>
              <p:nvPr/>
            </p:nvGrpSpPr>
            <p:grpSpPr>
              <a:xfrm>
                <a:off x="4192910" y="2766613"/>
                <a:ext cx="252000" cy="252000"/>
                <a:chOff x="1757414" y="1322668"/>
                <a:chExt cx="5040000" cy="5040000"/>
              </a:xfrm>
            </p:grpSpPr>
            <p:grpSp>
              <p:nvGrpSpPr>
                <p:cNvPr id="268" name="Groupe 267"/>
                <p:cNvGrpSpPr/>
                <p:nvPr/>
              </p:nvGrpSpPr>
              <p:grpSpPr>
                <a:xfrm rot="18900000">
                  <a:off x="2225414" y="1790668"/>
                  <a:ext cx="4104000" cy="4104000"/>
                  <a:chOff x="2225414" y="1809496"/>
                  <a:chExt cx="4104000" cy="4104000"/>
                </a:xfrm>
                <a:scene3d>
                  <a:camera prst="orthographicFront"/>
                  <a:lightRig rig="threePt" dir="t">
                    <a:rot lat="0" lon="0" rev="3600000"/>
                  </a:lightRig>
                </a:scene3d>
              </p:grpSpPr>
              <p:sp>
                <p:nvSpPr>
                  <p:cNvPr id="277" name="Ellipse 276"/>
                  <p:cNvSpPr/>
                  <p:nvPr/>
                </p:nvSpPr>
                <p:spPr>
                  <a:xfrm>
                    <a:off x="2225414" y="1809496"/>
                    <a:ext cx="4104000" cy="4104000"/>
                  </a:xfrm>
                  <a:prstGeom prst="ellipse">
                    <a:avLst/>
                  </a:prstGeom>
                  <a:solidFill>
                    <a:srgbClr val="008493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  <a:prstTxWarp prst="textButton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sz="1200" dirty="0"/>
                  </a:p>
                </p:txBody>
              </p:sp>
              <p:sp>
                <p:nvSpPr>
                  <p:cNvPr id="278" name="Ellipse 277"/>
                  <p:cNvSpPr/>
                  <p:nvPr/>
                </p:nvSpPr>
                <p:spPr>
                  <a:xfrm rot="5400000">
                    <a:off x="2225414" y="1809496"/>
                    <a:ext cx="4104000" cy="4104000"/>
                  </a:xfrm>
                  <a:prstGeom prst="ellipse">
                    <a:avLst/>
                  </a:prstGeom>
                  <a:no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  <a:prstTxWarp prst="textButton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sz="1200" dirty="0"/>
                  </a:p>
                </p:txBody>
              </p:sp>
            </p:grpSp>
            <p:grpSp>
              <p:nvGrpSpPr>
                <p:cNvPr id="269" name="Groupe 268"/>
                <p:cNvGrpSpPr/>
                <p:nvPr/>
              </p:nvGrpSpPr>
              <p:grpSpPr>
                <a:xfrm>
                  <a:off x="1757414" y="1322668"/>
                  <a:ext cx="5040000" cy="5040000"/>
                  <a:chOff x="4572000" y="1201144"/>
                  <a:chExt cx="5040000" cy="5040000"/>
                </a:xfrm>
                <a:solidFill>
                  <a:schemeClr val="bg1"/>
                </a:solidFill>
              </p:grpSpPr>
              <p:grpSp>
                <p:nvGrpSpPr>
                  <p:cNvPr id="271" name="Groupe 270"/>
                  <p:cNvGrpSpPr/>
                  <p:nvPr/>
                </p:nvGrpSpPr>
                <p:grpSpPr>
                  <a:xfrm>
                    <a:off x="4572000" y="3361144"/>
                    <a:ext cx="5040000" cy="720000"/>
                    <a:chOff x="5211389" y="3985457"/>
                    <a:chExt cx="5040000" cy="720000"/>
                  </a:xfrm>
                  <a:grpFill/>
                </p:grpSpPr>
                <p:sp>
                  <p:nvSpPr>
                    <p:cNvPr id="275" name="Triangle isocèle 274"/>
                    <p:cNvSpPr/>
                    <p:nvPr/>
                  </p:nvSpPr>
                  <p:spPr>
                    <a:xfrm rot="16200000">
                      <a:off x="8631389" y="3085457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76" name="Triangle isocèle 275"/>
                    <p:cNvSpPr/>
                    <p:nvPr/>
                  </p:nvSpPr>
                  <p:spPr>
                    <a:xfrm rot="5400000">
                      <a:off x="6111389" y="3085457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grpSp>
                <p:nvGrpSpPr>
                  <p:cNvPr id="272" name="Groupe 271"/>
                  <p:cNvGrpSpPr/>
                  <p:nvPr/>
                </p:nvGrpSpPr>
                <p:grpSpPr>
                  <a:xfrm>
                    <a:off x="6732000" y="1201144"/>
                    <a:ext cx="720000" cy="5040000"/>
                    <a:chOff x="6471390" y="1793592"/>
                    <a:chExt cx="720000" cy="5040000"/>
                  </a:xfrm>
                  <a:grpFill/>
                </p:grpSpPr>
                <p:sp>
                  <p:nvSpPr>
                    <p:cNvPr id="273" name="Triangle isocèle 272"/>
                    <p:cNvSpPr/>
                    <p:nvPr/>
                  </p:nvSpPr>
                  <p:spPr>
                    <a:xfrm>
                      <a:off x="6471390" y="4313592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74" name="Triangle isocèle 273"/>
                    <p:cNvSpPr/>
                    <p:nvPr/>
                  </p:nvSpPr>
                  <p:spPr>
                    <a:xfrm rot="10800000">
                      <a:off x="6471390" y="1793592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</p:grpSp>
            <p:sp>
              <p:nvSpPr>
                <p:cNvPr id="270" name="Ellipse 269"/>
                <p:cNvSpPr/>
                <p:nvPr/>
              </p:nvSpPr>
              <p:spPr>
                <a:xfrm>
                  <a:off x="3287414" y="2852668"/>
                  <a:ext cx="1980000" cy="1980000"/>
                </a:xfrm>
                <a:prstGeom prst="ellipse">
                  <a:avLst/>
                </a:prstGeom>
                <a:solidFill>
                  <a:srgbClr val="6F1945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fr-FR" sz="1600" dirty="0"/>
                </a:p>
              </p:txBody>
            </p:sp>
          </p:grpSp>
          <p:grpSp>
            <p:nvGrpSpPr>
              <p:cNvPr id="208" name="Groupe 207"/>
              <p:cNvGrpSpPr>
                <a:grpSpLocks noChangeAspect="1"/>
              </p:cNvGrpSpPr>
              <p:nvPr/>
            </p:nvGrpSpPr>
            <p:grpSpPr>
              <a:xfrm>
                <a:off x="4917297" y="3981544"/>
                <a:ext cx="252000" cy="252000"/>
                <a:chOff x="1757414" y="1322668"/>
                <a:chExt cx="5040000" cy="5040000"/>
              </a:xfrm>
            </p:grpSpPr>
            <p:grpSp>
              <p:nvGrpSpPr>
                <p:cNvPr id="257" name="Groupe 256"/>
                <p:cNvGrpSpPr/>
                <p:nvPr/>
              </p:nvGrpSpPr>
              <p:grpSpPr>
                <a:xfrm rot="18900000">
                  <a:off x="2225414" y="1790668"/>
                  <a:ext cx="4104000" cy="4104000"/>
                  <a:chOff x="2225414" y="1809496"/>
                  <a:chExt cx="4104000" cy="4104000"/>
                </a:xfrm>
                <a:scene3d>
                  <a:camera prst="orthographicFront"/>
                  <a:lightRig rig="threePt" dir="t">
                    <a:rot lat="0" lon="0" rev="3600000"/>
                  </a:lightRig>
                </a:scene3d>
              </p:grpSpPr>
              <p:sp>
                <p:nvSpPr>
                  <p:cNvPr id="266" name="Ellipse 265"/>
                  <p:cNvSpPr/>
                  <p:nvPr/>
                </p:nvSpPr>
                <p:spPr>
                  <a:xfrm>
                    <a:off x="2225414" y="1809496"/>
                    <a:ext cx="4104000" cy="4104000"/>
                  </a:xfrm>
                  <a:prstGeom prst="ellipse">
                    <a:avLst/>
                  </a:prstGeom>
                  <a:solidFill>
                    <a:srgbClr val="008493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  <a:prstTxWarp prst="textButton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sz="1200" dirty="0"/>
                  </a:p>
                </p:txBody>
              </p:sp>
              <p:sp>
                <p:nvSpPr>
                  <p:cNvPr id="267" name="Ellipse 266"/>
                  <p:cNvSpPr/>
                  <p:nvPr/>
                </p:nvSpPr>
                <p:spPr>
                  <a:xfrm rot="5400000">
                    <a:off x="2225414" y="1809496"/>
                    <a:ext cx="4104000" cy="4104000"/>
                  </a:xfrm>
                  <a:prstGeom prst="ellipse">
                    <a:avLst/>
                  </a:prstGeom>
                  <a:no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  <a:prstTxWarp prst="textButton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sz="1200" dirty="0"/>
                  </a:p>
                </p:txBody>
              </p:sp>
            </p:grpSp>
            <p:grpSp>
              <p:nvGrpSpPr>
                <p:cNvPr id="258" name="Groupe 257"/>
                <p:cNvGrpSpPr/>
                <p:nvPr/>
              </p:nvGrpSpPr>
              <p:grpSpPr>
                <a:xfrm>
                  <a:off x="1757414" y="1322668"/>
                  <a:ext cx="5040000" cy="5040000"/>
                  <a:chOff x="4572000" y="1201144"/>
                  <a:chExt cx="5040000" cy="5040000"/>
                </a:xfrm>
                <a:solidFill>
                  <a:schemeClr val="bg1"/>
                </a:solidFill>
              </p:grpSpPr>
              <p:grpSp>
                <p:nvGrpSpPr>
                  <p:cNvPr id="260" name="Groupe 259"/>
                  <p:cNvGrpSpPr/>
                  <p:nvPr/>
                </p:nvGrpSpPr>
                <p:grpSpPr>
                  <a:xfrm>
                    <a:off x="4572000" y="3361144"/>
                    <a:ext cx="5040000" cy="720000"/>
                    <a:chOff x="5211389" y="3985457"/>
                    <a:chExt cx="5040000" cy="720000"/>
                  </a:xfrm>
                  <a:grpFill/>
                </p:grpSpPr>
                <p:sp>
                  <p:nvSpPr>
                    <p:cNvPr id="264" name="Triangle isocèle 263"/>
                    <p:cNvSpPr/>
                    <p:nvPr/>
                  </p:nvSpPr>
                  <p:spPr>
                    <a:xfrm rot="16200000">
                      <a:off x="8631389" y="3085457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65" name="Triangle isocèle 264"/>
                    <p:cNvSpPr/>
                    <p:nvPr/>
                  </p:nvSpPr>
                  <p:spPr>
                    <a:xfrm rot="5400000">
                      <a:off x="6111389" y="3085457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grpSp>
                <p:nvGrpSpPr>
                  <p:cNvPr id="261" name="Groupe 260"/>
                  <p:cNvGrpSpPr/>
                  <p:nvPr/>
                </p:nvGrpSpPr>
                <p:grpSpPr>
                  <a:xfrm>
                    <a:off x="6732000" y="1201144"/>
                    <a:ext cx="720000" cy="5040000"/>
                    <a:chOff x="6471390" y="1793592"/>
                    <a:chExt cx="720000" cy="5040000"/>
                  </a:xfrm>
                  <a:grpFill/>
                </p:grpSpPr>
                <p:sp>
                  <p:nvSpPr>
                    <p:cNvPr id="262" name="Triangle isocèle 261"/>
                    <p:cNvSpPr/>
                    <p:nvPr/>
                  </p:nvSpPr>
                  <p:spPr>
                    <a:xfrm>
                      <a:off x="6471390" y="4313592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63" name="Triangle isocèle 262"/>
                    <p:cNvSpPr/>
                    <p:nvPr/>
                  </p:nvSpPr>
                  <p:spPr>
                    <a:xfrm rot="10800000">
                      <a:off x="6471390" y="1793592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</p:grpSp>
            <p:sp>
              <p:nvSpPr>
                <p:cNvPr id="259" name="Ellipse 258"/>
                <p:cNvSpPr/>
                <p:nvPr/>
              </p:nvSpPr>
              <p:spPr>
                <a:xfrm>
                  <a:off x="3287414" y="2852668"/>
                  <a:ext cx="1980000" cy="1980000"/>
                </a:xfrm>
                <a:prstGeom prst="ellipse">
                  <a:avLst/>
                </a:prstGeom>
                <a:solidFill>
                  <a:srgbClr val="6F1945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fr-FR" sz="1600" dirty="0"/>
                </a:p>
              </p:txBody>
            </p:sp>
          </p:grpSp>
          <p:grpSp>
            <p:nvGrpSpPr>
              <p:cNvPr id="209" name="Groupe 208"/>
              <p:cNvGrpSpPr>
                <a:grpSpLocks noChangeAspect="1"/>
              </p:cNvGrpSpPr>
              <p:nvPr/>
            </p:nvGrpSpPr>
            <p:grpSpPr>
              <a:xfrm>
                <a:off x="5111911" y="4206415"/>
                <a:ext cx="252000" cy="252000"/>
                <a:chOff x="1757414" y="1322668"/>
                <a:chExt cx="5040000" cy="5040000"/>
              </a:xfrm>
            </p:grpSpPr>
            <p:grpSp>
              <p:nvGrpSpPr>
                <p:cNvPr id="246" name="Groupe 245"/>
                <p:cNvGrpSpPr/>
                <p:nvPr/>
              </p:nvGrpSpPr>
              <p:grpSpPr>
                <a:xfrm rot="18900000">
                  <a:off x="2225414" y="1790668"/>
                  <a:ext cx="4104000" cy="4104000"/>
                  <a:chOff x="2225414" y="1809496"/>
                  <a:chExt cx="4104000" cy="4104000"/>
                </a:xfrm>
                <a:scene3d>
                  <a:camera prst="orthographicFront"/>
                  <a:lightRig rig="threePt" dir="t">
                    <a:rot lat="0" lon="0" rev="3600000"/>
                  </a:lightRig>
                </a:scene3d>
              </p:grpSpPr>
              <p:sp>
                <p:nvSpPr>
                  <p:cNvPr id="255" name="Ellipse 254"/>
                  <p:cNvSpPr/>
                  <p:nvPr/>
                </p:nvSpPr>
                <p:spPr>
                  <a:xfrm>
                    <a:off x="2225414" y="1809496"/>
                    <a:ext cx="4104000" cy="4104000"/>
                  </a:xfrm>
                  <a:prstGeom prst="ellipse">
                    <a:avLst/>
                  </a:prstGeom>
                  <a:solidFill>
                    <a:srgbClr val="008493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  <a:prstTxWarp prst="textButton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sz="1200" dirty="0"/>
                  </a:p>
                </p:txBody>
              </p:sp>
              <p:sp>
                <p:nvSpPr>
                  <p:cNvPr id="256" name="Ellipse 255"/>
                  <p:cNvSpPr/>
                  <p:nvPr/>
                </p:nvSpPr>
                <p:spPr>
                  <a:xfrm rot="5400000">
                    <a:off x="2225414" y="1809496"/>
                    <a:ext cx="4104000" cy="4104000"/>
                  </a:xfrm>
                  <a:prstGeom prst="ellipse">
                    <a:avLst/>
                  </a:prstGeom>
                  <a:no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  <a:prstTxWarp prst="textButton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sz="1200" dirty="0"/>
                  </a:p>
                </p:txBody>
              </p:sp>
            </p:grpSp>
            <p:grpSp>
              <p:nvGrpSpPr>
                <p:cNvPr id="247" name="Groupe 246"/>
                <p:cNvGrpSpPr/>
                <p:nvPr/>
              </p:nvGrpSpPr>
              <p:grpSpPr>
                <a:xfrm>
                  <a:off x="1757414" y="1322668"/>
                  <a:ext cx="5040000" cy="5040000"/>
                  <a:chOff x="4572000" y="1201144"/>
                  <a:chExt cx="5040000" cy="5040000"/>
                </a:xfrm>
                <a:solidFill>
                  <a:schemeClr val="bg1"/>
                </a:solidFill>
              </p:grpSpPr>
              <p:grpSp>
                <p:nvGrpSpPr>
                  <p:cNvPr id="249" name="Groupe 248"/>
                  <p:cNvGrpSpPr/>
                  <p:nvPr/>
                </p:nvGrpSpPr>
                <p:grpSpPr>
                  <a:xfrm>
                    <a:off x="4572000" y="3361144"/>
                    <a:ext cx="5040000" cy="720000"/>
                    <a:chOff x="5211389" y="3985457"/>
                    <a:chExt cx="5040000" cy="720000"/>
                  </a:xfrm>
                  <a:grpFill/>
                </p:grpSpPr>
                <p:sp>
                  <p:nvSpPr>
                    <p:cNvPr id="253" name="Triangle isocèle 252"/>
                    <p:cNvSpPr/>
                    <p:nvPr/>
                  </p:nvSpPr>
                  <p:spPr>
                    <a:xfrm rot="16200000">
                      <a:off x="8631389" y="3085457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54" name="Triangle isocèle 253"/>
                    <p:cNvSpPr/>
                    <p:nvPr/>
                  </p:nvSpPr>
                  <p:spPr>
                    <a:xfrm rot="5400000">
                      <a:off x="6111389" y="3085457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grpSp>
                <p:nvGrpSpPr>
                  <p:cNvPr id="250" name="Groupe 249"/>
                  <p:cNvGrpSpPr/>
                  <p:nvPr/>
                </p:nvGrpSpPr>
                <p:grpSpPr>
                  <a:xfrm>
                    <a:off x="6732000" y="1201144"/>
                    <a:ext cx="720000" cy="5040000"/>
                    <a:chOff x="6471390" y="1793592"/>
                    <a:chExt cx="720000" cy="5040000"/>
                  </a:xfrm>
                  <a:grpFill/>
                </p:grpSpPr>
                <p:sp>
                  <p:nvSpPr>
                    <p:cNvPr id="251" name="Triangle isocèle 250"/>
                    <p:cNvSpPr/>
                    <p:nvPr/>
                  </p:nvSpPr>
                  <p:spPr>
                    <a:xfrm>
                      <a:off x="6471390" y="4313592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52" name="Triangle isocèle 251"/>
                    <p:cNvSpPr/>
                    <p:nvPr/>
                  </p:nvSpPr>
                  <p:spPr>
                    <a:xfrm rot="10800000">
                      <a:off x="6471390" y="1793592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</p:grpSp>
            <p:sp>
              <p:nvSpPr>
                <p:cNvPr id="248" name="Ellipse 247"/>
                <p:cNvSpPr/>
                <p:nvPr/>
              </p:nvSpPr>
              <p:spPr>
                <a:xfrm>
                  <a:off x="3287414" y="2852668"/>
                  <a:ext cx="1980000" cy="1980000"/>
                </a:xfrm>
                <a:prstGeom prst="ellipse">
                  <a:avLst/>
                </a:prstGeom>
                <a:solidFill>
                  <a:srgbClr val="6F1945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fr-FR" sz="1600" dirty="0"/>
                </a:p>
              </p:txBody>
            </p:sp>
          </p:grpSp>
          <p:grpSp>
            <p:nvGrpSpPr>
              <p:cNvPr id="210" name="Groupe 209"/>
              <p:cNvGrpSpPr>
                <a:grpSpLocks noChangeAspect="1"/>
              </p:cNvGrpSpPr>
              <p:nvPr/>
            </p:nvGrpSpPr>
            <p:grpSpPr>
              <a:xfrm>
                <a:off x="3402578" y="4329128"/>
                <a:ext cx="252000" cy="252000"/>
                <a:chOff x="1757414" y="1322668"/>
                <a:chExt cx="5040000" cy="5040000"/>
              </a:xfrm>
            </p:grpSpPr>
            <p:grpSp>
              <p:nvGrpSpPr>
                <p:cNvPr id="235" name="Groupe 234"/>
                <p:cNvGrpSpPr/>
                <p:nvPr/>
              </p:nvGrpSpPr>
              <p:grpSpPr>
                <a:xfrm rot="18900000">
                  <a:off x="2225414" y="1790668"/>
                  <a:ext cx="4104000" cy="4104000"/>
                  <a:chOff x="2225414" y="1809496"/>
                  <a:chExt cx="4104000" cy="4104000"/>
                </a:xfrm>
                <a:scene3d>
                  <a:camera prst="orthographicFront"/>
                  <a:lightRig rig="threePt" dir="t">
                    <a:rot lat="0" lon="0" rev="3600000"/>
                  </a:lightRig>
                </a:scene3d>
              </p:grpSpPr>
              <p:sp>
                <p:nvSpPr>
                  <p:cNvPr id="244" name="Ellipse 243"/>
                  <p:cNvSpPr/>
                  <p:nvPr/>
                </p:nvSpPr>
                <p:spPr>
                  <a:xfrm>
                    <a:off x="2225414" y="1809496"/>
                    <a:ext cx="4104000" cy="4104000"/>
                  </a:xfrm>
                  <a:prstGeom prst="ellipse">
                    <a:avLst/>
                  </a:prstGeom>
                  <a:solidFill>
                    <a:srgbClr val="008493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  <a:prstTxWarp prst="textButton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sz="1200" dirty="0"/>
                  </a:p>
                </p:txBody>
              </p:sp>
              <p:sp>
                <p:nvSpPr>
                  <p:cNvPr id="245" name="Ellipse 244"/>
                  <p:cNvSpPr/>
                  <p:nvPr/>
                </p:nvSpPr>
                <p:spPr>
                  <a:xfrm rot="5400000">
                    <a:off x="2225414" y="1809496"/>
                    <a:ext cx="4104000" cy="4104000"/>
                  </a:xfrm>
                  <a:prstGeom prst="ellipse">
                    <a:avLst/>
                  </a:prstGeom>
                  <a:no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  <a:prstTxWarp prst="textButton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sz="1200" dirty="0"/>
                  </a:p>
                </p:txBody>
              </p:sp>
            </p:grpSp>
            <p:grpSp>
              <p:nvGrpSpPr>
                <p:cNvPr id="236" name="Groupe 235"/>
                <p:cNvGrpSpPr/>
                <p:nvPr/>
              </p:nvGrpSpPr>
              <p:grpSpPr>
                <a:xfrm>
                  <a:off x="1757414" y="1322668"/>
                  <a:ext cx="5040000" cy="5040000"/>
                  <a:chOff x="4572000" y="1201144"/>
                  <a:chExt cx="5040000" cy="5040000"/>
                </a:xfrm>
                <a:solidFill>
                  <a:schemeClr val="bg1"/>
                </a:solidFill>
              </p:grpSpPr>
              <p:grpSp>
                <p:nvGrpSpPr>
                  <p:cNvPr id="238" name="Groupe 237"/>
                  <p:cNvGrpSpPr/>
                  <p:nvPr/>
                </p:nvGrpSpPr>
                <p:grpSpPr>
                  <a:xfrm>
                    <a:off x="4572000" y="3361144"/>
                    <a:ext cx="5040000" cy="720000"/>
                    <a:chOff x="5211389" y="3985457"/>
                    <a:chExt cx="5040000" cy="720000"/>
                  </a:xfrm>
                  <a:grpFill/>
                </p:grpSpPr>
                <p:sp>
                  <p:nvSpPr>
                    <p:cNvPr id="242" name="Triangle isocèle 241"/>
                    <p:cNvSpPr/>
                    <p:nvPr/>
                  </p:nvSpPr>
                  <p:spPr>
                    <a:xfrm rot="16200000">
                      <a:off x="8631389" y="3085457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43" name="Triangle isocèle 242"/>
                    <p:cNvSpPr/>
                    <p:nvPr/>
                  </p:nvSpPr>
                  <p:spPr>
                    <a:xfrm rot="5400000">
                      <a:off x="6111389" y="3085457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grpSp>
                <p:nvGrpSpPr>
                  <p:cNvPr id="239" name="Groupe 238"/>
                  <p:cNvGrpSpPr/>
                  <p:nvPr/>
                </p:nvGrpSpPr>
                <p:grpSpPr>
                  <a:xfrm>
                    <a:off x="6732000" y="1201144"/>
                    <a:ext cx="720000" cy="5040000"/>
                    <a:chOff x="6471390" y="1793592"/>
                    <a:chExt cx="720000" cy="5040000"/>
                  </a:xfrm>
                  <a:grpFill/>
                </p:grpSpPr>
                <p:sp>
                  <p:nvSpPr>
                    <p:cNvPr id="240" name="Triangle isocèle 239"/>
                    <p:cNvSpPr/>
                    <p:nvPr/>
                  </p:nvSpPr>
                  <p:spPr>
                    <a:xfrm>
                      <a:off x="6471390" y="4313592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41" name="Triangle isocèle 240"/>
                    <p:cNvSpPr/>
                    <p:nvPr/>
                  </p:nvSpPr>
                  <p:spPr>
                    <a:xfrm rot="10800000">
                      <a:off x="6471390" y="1793592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</p:grpSp>
            <p:sp>
              <p:nvSpPr>
                <p:cNvPr id="237" name="Ellipse 236"/>
                <p:cNvSpPr/>
                <p:nvPr/>
              </p:nvSpPr>
              <p:spPr>
                <a:xfrm>
                  <a:off x="3287414" y="2852668"/>
                  <a:ext cx="1980000" cy="1980000"/>
                </a:xfrm>
                <a:prstGeom prst="ellipse">
                  <a:avLst/>
                </a:prstGeom>
                <a:solidFill>
                  <a:srgbClr val="6F1945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fr-FR" sz="1600" dirty="0"/>
                </a:p>
              </p:txBody>
            </p:sp>
          </p:grpSp>
          <p:grpSp>
            <p:nvGrpSpPr>
              <p:cNvPr id="211" name="Groupe 210"/>
              <p:cNvGrpSpPr>
                <a:grpSpLocks noChangeAspect="1"/>
              </p:cNvGrpSpPr>
              <p:nvPr/>
            </p:nvGrpSpPr>
            <p:grpSpPr>
              <a:xfrm>
                <a:off x="5040519" y="4927586"/>
                <a:ext cx="252000" cy="252000"/>
                <a:chOff x="1757414" y="1322668"/>
                <a:chExt cx="5040000" cy="5040000"/>
              </a:xfrm>
            </p:grpSpPr>
            <p:grpSp>
              <p:nvGrpSpPr>
                <p:cNvPr id="224" name="Groupe 223"/>
                <p:cNvGrpSpPr/>
                <p:nvPr/>
              </p:nvGrpSpPr>
              <p:grpSpPr>
                <a:xfrm rot="18900000">
                  <a:off x="2225414" y="1790668"/>
                  <a:ext cx="4104000" cy="4104000"/>
                  <a:chOff x="2225414" y="1809496"/>
                  <a:chExt cx="4104000" cy="4104000"/>
                </a:xfrm>
                <a:scene3d>
                  <a:camera prst="orthographicFront"/>
                  <a:lightRig rig="threePt" dir="t">
                    <a:rot lat="0" lon="0" rev="3600000"/>
                  </a:lightRig>
                </a:scene3d>
              </p:grpSpPr>
              <p:sp>
                <p:nvSpPr>
                  <p:cNvPr id="233" name="Ellipse 232"/>
                  <p:cNvSpPr/>
                  <p:nvPr/>
                </p:nvSpPr>
                <p:spPr>
                  <a:xfrm>
                    <a:off x="2225414" y="1809496"/>
                    <a:ext cx="4104000" cy="4104000"/>
                  </a:xfrm>
                  <a:prstGeom prst="ellipse">
                    <a:avLst/>
                  </a:prstGeom>
                  <a:solidFill>
                    <a:srgbClr val="008493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  <a:prstTxWarp prst="textButton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sz="1200" dirty="0"/>
                  </a:p>
                </p:txBody>
              </p:sp>
              <p:sp>
                <p:nvSpPr>
                  <p:cNvPr id="234" name="Ellipse 233"/>
                  <p:cNvSpPr/>
                  <p:nvPr/>
                </p:nvSpPr>
                <p:spPr>
                  <a:xfrm rot="5400000">
                    <a:off x="2225414" y="1809496"/>
                    <a:ext cx="4104000" cy="4104000"/>
                  </a:xfrm>
                  <a:prstGeom prst="ellipse">
                    <a:avLst/>
                  </a:prstGeom>
                  <a:no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  <a:prstTxWarp prst="textButton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sz="1200" dirty="0"/>
                  </a:p>
                </p:txBody>
              </p:sp>
            </p:grpSp>
            <p:grpSp>
              <p:nvGrpSpPr>
                <p:cNvPr id="225" name="Groupe 224"/>
                <p:cNvGrpSpPr/>
                <p:nvPr/>
              </p:nvGrpSpPr>
              <p:grpSpPr>
                <a:xfrm>
                  <a:off x="1757414" y="1322668"/>
                  <a:ext cx="5040000" cy="5040000"/>
                  <a:chOff x="4572000" y="1201144"/>
                  <a:chExt cx="5040000" cy="5040000"/>
                </a:xfrm>
                <a:solidFill>
                  <a:schemeClr val="bg1"/>
                </a:solidFill>
              </p:grpSpPr>
              <p:grpSp>
                <p:nvGrpSpPr>
                  <p:cNvPr id="227" name="Groupe 226"/>
                  <p:cNvGrpSpPr/>
                  <p:nvPr/>
                </p:nvGrpSpPr>
                <p:grpSpPr>
                  <a:xfrm>
                    <a:off x="4572000" y="3361144"/>
                    <a:ext cx="5040000" cy="720000"/>
                    <a:chOff x="5211389" y="3985457"/>
                    <a:chExt cx="5040000" cy="720000"/>
                  </a:xfrm>
                  <a:grpFill/>
                </p:grpSpPr>
                <p:sp>
                  <p:nvSpPr>
                    <p:cNvPr id="231" name="Triangle isocèle 230"/>
                    <p:cNvSpPr/>
                    <p:nvPr/>
                  </p:nvSpPr>
                  <p:spPr>
                    <a:xfrm rot="16200000">
                      <a:off x="8631389" y="3085457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32" name="Triangle isocèle 231"/>
                    <p:cNvSpPr/>
                    <p:nvPr/>
                  </p:nvSpPr>
                  <p:spPr>
                    <a:xfrm rot="5400000">
                      <a:off x="6111389" y="3085457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grpSp>
                <p:nvGrpSpPr>
                  <p:cNvPr id="228" name="Groupe 227"/>
                  <p:cNvGrpSpPr/>
                  <p:nvPr/>
                </p:nvGrpSpPr>
                <p:grpSpPr>
                  <a:xfrm>
                    <a:off x="6732000" y="1201144"/>
                    <a:ext cx="720000" cy="5040000"/>
                    <a:chOff x="6471390" y="1793592"/>
                    <a:chExt cx="720000" cy="5040000"/>
                  </a:xfrm>
                  <a:grpFill/>
                </p:grpSpPr>
                <p:sp>
                  <p:nvSpPr>
                    <p:cNvPr id="229" name="Triangle isocèle 228"/>
                    <p:cNvSpPr/>
                    <p:nvPr/>
                  </p:nvSpPr>
                  <p:spPr>
                    <a:xfrm>
                      <a:off x="6471390" y="4313592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30" name="Triangle isocèle 229"/>
                    <p:cNvSpPr/>
                    <p:nvPr/>
                  </p:nvSpPr>
                  <p:spPr>
                    <a:xfrm rot="10800000">
                      <a:off x="6471390" y="1793592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</p:grpSp>
            <p:sp>
              <p:nvSpPr>
                <p:cNvPr id="226" name="Ellipse 225"/>
                <p:cNvSpPr/>
                <p:nvPr/>
              </p:nvSpPr>
              <p:spPr>
                <a:xfrm>
                  <a:off x="3287414" y="2852668"/>
                  <a:ext cx="1980000" cy="1980000"/>
                </a:xfrm>
                <a:prstGeom prst="ellipse">
                  <a:avLst/>
                </a:prstGeom>
                <a:solidFill>
                  <a:srgbClr val="6F1945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fr-FR" sz="1600" dirty="0"/>
                </a:p>
              </p:txBody>
            </p:sp>
          </p:grpSp>
          <p:grpSp>
            <p:nvGrpSpPr>
              <p:cNvPr id="212" name="Groupe 211"/>
              <p:cNvGrpSpPr>
                <a:grpSpLocks noChangeAspect="1"/>
              </p:cNvGrpSpPr>
              <p:nvPr/>
            </p:nvGrpSpPr>
            <p:grpSpPr>
              <a:xfrm>
                <a:off x="4085834" y="2926921"/>
                <a:ext cx="252000" cy="252000"/>
                <a:chOff x="1757414" y="1322668"/>
                <a:chExt cx="5040000" cy="5040000"/>
              </a:xfrm>
            </p:grpSpPr>
            <p:grpSp>
              <p:nvGrpSpPr>
                <p:cNvPr id="213" name="Groupe 212"/>
                <p:cNvGrpSpPr/>
                <p:nvPr/>
              </p:nvGrpSpPr>
              <p:grpSpPr>
                <a:xfrm rot="18900000">
                  <a:off x="2225414" y="1790668"/>
                  <a:ext cx="4104000" cy="4104000"/>
                  <a:chOff x="2225414" y="1809496"/>
                  <a:chExt cx="4104000" cy="4104000"/>
                </a:xfrm>
                <a:scene3d>
                  <a:camera prst="orthographicFront"/>
                  <a:lightRig rig="threePt" dir="t">
                    <a:rot lat="0" lon="0" rev="3600000"/>
                  </a:lightRig>
                </a:scene3d>
              </p:grpSpPr>
              <p:sp>
                <p:nvSpPr>
                  <p:cNvPr id="222" name="Ellipse 221"/>
                  <p:cNvSpPr/>
                  <p:nvPr/>
                </p:nvSpPr>
                <p:spPr>
                  <a:xfrm>
                    <a:off x="2225414" y="1809496"/>
                    <a:ext cx="4104000" cy="4104000"/>
                  </a:xfrm>
                  <a:prstGeom prst="ellipse">
                    <a:avLst/>
                  </a:prstGeom>
                  <a:solidFill>
                    <a:srgbClr val="008493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  <a:prstTxWarp prst="textButton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sz="1200" dirty="0"/>
                  </a:p>
                </p:txBody>
              </p:sp>
              <p:sp>
                <p:nvSpPr>
                  <p:cNvPr id="223" name="Ellipse 222"/>
                  <p:cNvSpPr/>
                  <p:nvPr/>
                </p:nvSpPr>
                <p:spPr>
                  <a:xfrm rot="5400000">
                    <a:off x="2225414" y="1809496"/>
                    <a:ext cx="4104000" cy="4104000"/>
                  </a:xfrm>
                  <a:prstGeom prst="ellipse">
                    <a:avLst/>
                  </a:prstGeom>
                  <a:no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  <a:prstTxWarp prst="textButton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sz="1200" dirty="0"/>
                  </a:p>
                </p:txBody>
              </p:sp>
            </p:grpSp>
            <p:grpSp>
              <p:nvGrpSpPr>
                <p:cNvPr id="214" name="Groupe 213"/>
                <p:cNvGrpSpPr/>
                <p:nvPr/>
              </p:nvGrpSpPr>
              <p:grpSpPr>
                <a:xfrm>
                  <a:off x="1757414" y="1322668"/>
                  <a:ext cx="5040000" cy="5040000"/>
                  <a:chOff x="4572000" y="1201144"/>
                  <a:chExt cx="5040000" cy="5040000"/>
                </a:xfrm>
                <a:solidFill>
                  <a:schemeClr val="bg1"/>
                </a:solidFill>
              </p:grpSpPr>
              <p:grpSp>
                <p:nvGrpSpPr>
                  <p:cNvPr id="216" name="Groupe 215"/>
                  <p:cNvGrpSpPr/>
                  <p:nvPr/>
                </p:nvGrpSpPr>
                <p:grpSpPr>
                  <a:xfrm>
                    <a:off x="4572000" y="3361144"/>
                    <a:ext cx="5040000" cy="720000"/>
                    <a:chOff x="5211389" y="3985457"/>
                    <a:chExt cx="5040000" cy="720000"/>
                  </a:xfrm>
                  <a:grpFill/>
                </p:grpSpPr>
                <p:sp>
                  <p:nvSpPr>
                    <p:cNvPr id="220" name="Triangle isocèle 219"/>
                    <p:cNvSpPr/>
                    <p:nvPr/>
                  </p:nvSpPr>
                  <p:spPr>
                    <a:xfrm rot="16200000">
                      <a:off x="8631389" y="3085457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21" name="Triangle isocèle 220"/>
                    <p:cNvSpPr/>
                    <p:nvPr/>
                  </p:nvSpPr>
                  <p:spPr>
                    <a:xfrm rot="5400000">
                      <a:off x="6111389" y="3085457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grpSp>
                <p:nvGrpSpPr>
                  <p:cNvPr id="217" name="Groupe 216"/>
                  <p:cNvGrpSpPr/>
                  <p:nvPr/>
                </p:nvGrpSpPr>
                <p:grpSpPr>
                  <a:xfrm>
                    <a:off x="6732000" y="1201144"/>
                    <a:ext cx="720000" cy="5040000"/>
                    <a:chOff x="6471390" y="1793592"/>
                    <a:chExt cx="720000" cy="5040000"/>
                  </a:xfrm>
                  <a:grpFill/>
                </p:grpSpPr>
                <p:sp>
                  <p:nvSpPr>
                    <p:cNvPr id="218" name="Triangle isocèle 217"/>
                    <p:cNvSpPr/>
                    <p:nvPr/>
                  </p:nvSpPr>
                  <p:spPr>
                    <a:xfrm>
                      <a:off x="6471390" y="4313592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19" name="Triangle isocèle 218"/>
                    <p:cNvSpPr/>
                    <p:nvPr/>
                  </p:nvSpPr>
                  <p:spPr>
                    <a:xfrm rot="10800000">
                      <a:off x="6471390" y="1793592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</p:grpSp>
            <p:sp>
              <p:nvSpPr>
                <p:cNvPr id="215" name="Ellipse 214"/>
                <p:cNvSpPr/>
                <p:nvPr/>
              </p:nvSpPr>
              <p:spPr>
                <a:xfrm>
                  <a:off x="3287414" y="2852668"/>
                  <a:ext cx="1980000" cy="1980000"/>
                </a:xfrm>
                <a:prstGeom prst="ellipse">
                  <a:avLst/>
                </a:prstGeom>
                <a:solidFill>
                  <a:srgbClr val="6F1945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fr-FR" sz="1600" dirty="0"/>
                </a:p>
              </p:txBody>
            </p:sp>
          </p:grpSp>
        </p:grpSp>
        <p:pic>
          <p:nvPicPr>
            <p:cNvPr id="160" name="Picture 2" descr="Afficher l'image d'origi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0429" y="2372765"/>
              <a:ext cx="1036428" cy="301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8" descr="Afficher l'image d'origin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9066" y="2351849"/>
              <a:ext cx="398626" cy="504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14" descr="Afficher l'image d'origin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4987" y="3547152"/>
              <a:ext cx="785442" cy="186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12" descr="Afficher l'image d'origin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1168" y="5480291"/>
              <a:ext cx="348724" cy="241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2" descr="Afficher l'image d'origin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144" y="4730100"/>
              <a:ext cx="584760" cy="179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5" name="Picture 20" descr="Afficher l'image d'origin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5552" y="2375615"/>
              <a:ext cx="478352" cy="380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Picture 18" descr="Afficher l'image d'origine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5294" y="5152845"/>
              <a:ext cx="611227" cy="205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" name="Picture 2" descr="Afficher l'image d'origine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9617" y="5364085"/>
              <a:ext cx="425201" cy="477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8" descr="Afficher l'image d'origine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5564" y="3746893"/>
              <a:ext cx="611227" cy="287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Picture 2" descr="Afficher l'image d'origine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2866" y="3776259"/>
              <a:ext cx="909233" cy="4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0" name="Picture 4" descr="Bruker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3257" y="4786178"/>
              <a:ext cx="531501" cy="286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1" name="Picture 28" descr="Afficher l'image d'origine"/>
            <p:cNvPicPr>
              <a:picLocks noChangeAspect="1" noChangeArrowheads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310067" y="4172389"/>
              <a:ext cx="744102" cy="21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14" descr="Afficher l'image d'origine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8255" y="4248260"/>
              <a:ext cx="664377" cy="191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3" name="Picture 24" descr="Afficher l'image d'origine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1304" y="3379133"/>
              <a:ext cx="690952" cy="218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" name="Picture 2" descr="Afficher l'image d'origine"/>
            <p:cNvPicPr>
              <a:picLocks noChangeAspect="1" noChangeArrowheads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329411" y="4733021"/>
              <a:ext cx="664377" cy="491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5" name="Picture 4" descr="Afficher l'image d'origine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3301" y="2302416"/>
              <a:ext cx="504926" cy="504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6" name="Picture 42" descr="Afficher l'image d'origine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7471" y="4464070"/>
              <a:ext cx="478352" cy="162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7" name="Picture 8" descr="Merck KGaA, Darmstadt, Germany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0452" y="4418392"/>
              <a:ext cx="744102" cy="114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" name="Picture 4" descr="Afficher l'image d'origine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5326" y="2493111"/>
              <a:ext cx="664377" cy="273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9" name="Picture 6" descr="Afficher l'image d'origine"/>
            <p:cNvPicPr>
              <a:picLocks noChangeAspect="1" noChangeArrowheads="1"/>
            </p:cNvPicPr>
            <p:nvPr/>
          </p:nvPicPr>
          <p:blipFill rotWithShape="1"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38440" y="2865153"/>
              <a:ext cx="584651" cy="391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0" name="Picture 22" descr="Afficher l'image d'origine"/>
            <p:cNvPicPr>
              <a:picLocks noChangeAspect="1" noChangeArrowheads="1"/>
            </p:cNvPicPr>
            <p:nvPr/>
          </p:nvPicPr>
          <p:blipFill rotWithShape="1"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496409" y="2385957"/>
              <a:ext cx="504926" cy="211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1" name="Picture 8" descr="novartis-logo.gif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5185" y="5827565"/>
              <a:ext cx="930127" cy="164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2" name="Picture 4" descr="Afficher l'image d'origine"/>
            <p:cNvPicPr>
              <a:picLocks noChangeAspect="1" noChangeArrowheads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4510" y="6138842"/>
              <a:ext cx="558076" cy="180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3" name="Picture 6" descr="Afficher l'image d'origine"/>
            <p:cNvPicPr>
              <a:picLocks noChangeAspect="1" noChangeArrowheads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4759" y="5845403"/>
              <a:ext cx="823827" cy="194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" name="Picture 10" descr="Afficher l'image d'origine"/>
            <p:cNvPicPr>
              <a:picLocks noChangeAspect="1" noChangeArrowheads="1"/>
            </p:cNvPicPr>
            <p:nvPr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9558" y="6090629"/>
              <a:ext cx="903552" cy="290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5" name="Picture 22" descr="Servier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5291" y="5370896"/>
              <a:ext cx="823827" cy="37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" name="Picture 2" descr="Afficher l'image d'origine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871" y="6111003"/>
              <a:ext cx="487616" cy="265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7" name="Picture 24" descr="Afficher l'image d'origine"/>
            <p:cNvPicPr>
              <a:picLocks noChangeAspect="1" noChangeArrowheads="1"/>
            </p:cNvPicPr>
            <p:nvPr/>
          </p:nvPicPr>
          <p:blipFill rotWithShape="1"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450" t="31443" r="16797" b="30758"/>
            <a:stretch/>
          </p:blipFill>
          <p:spPr bwMode="auto">
            <a:xfrm>
              <a:off x="5799558" y="5629359"/>
              <a:ext cx="584651" cy="307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" name="Picture 10" descr="Afficher l'image d'origine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890" y="2873591"/>
              <a:ext cx="903552" cy="262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" name="Picture 4" descr="Afficher l'image d'origine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9606" y="4517566"/>
              <a:ext cx="478352" cy="253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0" name="Picture 8" descr="Afficher l'image d'origine"/>
            <p:cNvPicPr>
              <a:picLocks noChangeAspect="1" noChangeArrowheads="1"/>
            </p:cNvPicPr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5297" y="2771722"/>
              <a:ext cx="770677" cy="222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" name="Picture 6" descr="Afficher l'image d'origine"/>
            <p:cNvPicPr>
              <a:picLocks noChangeAspect="1" noChangeArrowheads="1"/>
            </p:cNvPicPr>
            <p:nvPr/>
          </p:nvPicPr>
          <p:blipFill rotWithShape="1"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60506" y="3110039"/>
              <a:ext cx="850402" cy="258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2" name="Picture 8" descr="TRASIS"/>
            <p:cNvPicPr>
              <a:picLocks noChangeAspect="1" noChangeArrowheads="1"/>
            </p:cNvPicPr>
            <p:nvPr/>
          </p:nvPicPr>
          <p:blipFill rotWithShape="1"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99317" y="5652438"/>
              <a:ext cx="584651" cy="339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3" name="Picture 44" descr="Afficher l'image d'origine"/>
            <p:cNvPicPr>
              <a:picLocks noChangeAspect="1" noChangeArrowheads="1"/>
            </p:cNvPicPr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1405" y="3164960"/>
              <a:ext cx="637802" cy="423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" name="Picture 10" descr="Afficher l'image d'origine"/>
            <p:cNvPicPr>
              <a:picLocks noChangeAspect="1" noChangeArrowheads="1"/>
            </p:cNvPicPr>
            <p:nvPr/>
          </p:nvPicPr>
          <p:blipFill rotWithShape="1">
            <a:blip r:embed="rId3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67621" y="6118971"/>
              <a:ext cx="558076" cy="249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" name="Picture 12" descr="Afficher l'image d'origine"/>
            <p:cNvPicPr>
              <a:picLocks noChangeAspect="1" noChangeArrowheads="1"/>
            </p:cNvPicPr>
            <p:nvPr/>
          </p:nvPicPr>
          <p:blipFill>
            <a:blip r:embed="rId3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4278" y="6085658"/>
              <a:ext cx="929730" cy="212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6" name="Picture 14" descr="Afficher l'image d'origine"/>
            <p:cNvPicPr>
              <a:picLocks noChangeAspect="1" noChangeArrowheads="1"/>
            </p:cNvPicPr>
            <p:nvPr/>
          </p:nvPicPr>
          <p:blipFill>
            <a:blip r:embed="rId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6446" y="5832139"/>
              <a:ext cx="1036428" cy="139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" name="Picture 2" descr="logo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2043" y="5235690"/>
              <a:ext cx="1328753" cy="318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" name="Picture 20" descr="Home"/>
            <p:cNvPicPr>
              <a:picLocks noChangeAspect="1" noChangeArrowheads="1"/>
            </p:cNvPicPr>
            <p:nvPr/>
          </p:nvPicPr>
          <p:blipFill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2374" y="6078524"/>
              <a:ext cx="666091" cy="239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" name="Picture 4" descr="Afficher l'image d'origine"/>
            <p:cNvPicPr>
              <a:picLocks noChangeAspect="1" noChangeArrowheads="1"/>
            </p:cNvPicPr>
            <p:nvPr/>
          </p:nvPicPr>
          <p:blipFill>
            <a:blip r:embed="rId4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2468" y="2769804"/>
              <a:ext cx="744102" cy="227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0" name="Picture 6" descr="Afficher l'image d'origine"/>
            <p:cNvPicPr>
              <a:picLocks noChangeAspect="1" noChangeArrowheads="1"/>
            </p:cNvPicPr>
            <p:nvPr/>
          </p:nvPicPr>
          <p:blipFill>
            <a:blip r:embed="rId4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7171" y="2967632"/>
              <a:ext cx="504926" cy="204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1" name="Picture 8" descr="Afficher l'image d'origine"/>
            <p:cNvPicPr>
              <a:picLocks noChangeAspect="1" noChangeArrowheads="1"/>
            </p:cNvPicPr>
            <p:nvPr/>
          </p:nvPicPr>
          <p:blipFill>
            <a:blip r:embed="rId4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385" y="2401256"/>
              <a:ext cx="723953" cy="20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2" name="Picture 6" descr="https://www.medical.siemens.com/ssoweb/mysiemens/images/img/logo.png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4851" y="4092091"/>
              <a:ext cx="637802" cy="108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3" name="Picture 14" descr="Afficher l'image d'origine"/>
            <p:cNvPicPr>
              <a:picLocks noChangeAspect="1" noChangeArrowheads="1"/>
            </p:cNvPicPr>
            <p:nvPr/>
          </p:nvPicPr>
          <p:blipFill>
            <a:blip r:embed="rId4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0067" y="5610724"/>
              <a:ext cx="611227" cy="110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" name="Picture 8" descr="GlaxoSmithKline"/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4088" y="3911856"/>
              <a:ext cx="318900" cy="274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" name="Picture 18" descr="Afficher l'image d'origine"/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987" y="5094232"/>
              <a:ext cx="823827" cy="154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3455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 accès simplifié aux ressources et expertises françaises du domaine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1BC437-3A3E-4347-AC1C-F7BCD23F03BB}" type="datetime4">
              <a:rPr lang="fr-FR" smtClean="0"/>
              <a:t>19 mai 2016</a:t>
            </a:fld>
            <a:endParaRPr lang="fr-FR" dirty="0"/>
          </a:p>
        </p:txBody>
      </p:sp>
      <p:grpSp>
        <p:nvGrpSpPr>
          <p:cNvPr id="72" name="Groupe 71"/>
          <p:cNvGrpSpPr>
            <a:grpSpLocks noChangeAspect="1"/>
          </p:cNvGrpSpPr>
          <p:nvPr/>
        </p:nvGrpSpPr>
        <p:grpSpPr>
          <a:xfrm>
            <a:off x="1499687" y="2503956"/>
            <a:ext cx="6576673" cy="3877372"/>
            <a:chOff x="2406875" y="1700808"/>
            <a:chExt cx="6576673" cy="3877372"/>
          </a:xfrm>
        </p:grpSpPr>
        <p:grpSp>
          <p:nvGrpSpPr>
            <p:cNvPr id="60" name="Groupe 59"/>
            <p:cNvGrpSpPr/>
            <p:nvPr/>
          </p:nvGrpSpPr>
          <p:grpSpPr>
            <a:xfrm>
              <a:off x="2406875" y="1785522"/>
              <a:ext cx="4762298" cy="3792658"/>
              <a:chOff x="1681911" y="1517842"/>
              <a:chExt cx="4762298" cy="3792658"/>
            </a:xfrm>
          </p:grpSpPr>
          <p:sp>
            <p:nvSpPr>
              <p:cNvPr id="26" name="ZoneTexte 25"/>
              <p:cNvSpPr txBox="1"/>
              <p:nvPr/>
            </p:nvSpPr>
            <p:spPr>
              <a:xfrm>
                <a:off x="3551672" y="4941168"/>
                <a:ext cx="1309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rgbClr val="169FBA"/>
                    </a:solidFill>
                  </a:rPr>
                  <a:t>Plateformes</a:t>
                </a:r>
              </a:p>
            </p:txBody>
          </p:sp>
          <p:sp>
            <p:nvSpPr>
              <p:cNvPr id="50" name="ZoneTexte 49"/>
              <p:cNvSpPr txBox="1"/>
              <p:nvPr/>
            </p:nvSpPr>
            <p:spPr>
              <a:xfrm>
                <a:off x="2340881" y="1517842"/>
                <a:ext cx="3815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2598738" algn="l"/>
                  </a:tabLst>
                </a:pPr>
                <a:r>
                  <a:rPr lang="fr-FR" dirty="0" smtClean="0">
                    <a:solidFill>
                      <a:srgbClr val="169FBA"/>
                    </a:solidFill>
                  </a:rPr>
                  <a:t>Prestation</a:t>
                </a:r>
                <a:r>
                  <a:rPr lang="fr-FR" dirty="0">
                    <a:solidFill>
                      <a:srgbClr val="169FBA"/>
                    </a:solidFill>
                  </a:rPr>
                  <a:t>	</a:t>
                </a:r>
                <a:r>
                  <a:rPr lang="fr-FR" dirty="0" smtClean="0">
                    <a:solidFill>
                      <a:srgbClr val="169FBA"/>
                    </a:solidFill>
                  </a:rPr>
                  <a:t>Formation</a:t>
                </a:r>
              </a:p>
            </p:txBody>
          </p:sp>
          <p:sp>
            <p:nvSpPr>
              <p:cNvPr id="51" name="ZoneTexte 50"/>
              <p:cNvSpPr txBox="1"/>
              <p:nvPr/>
            </p:nvSpPr>
            <p:spPr>
              <a:xfrm>
                <a:off x="1681911" y="2072688"/>
                <a:ext cx="4762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3679825" algn="l"/>
                  </a:tabLst>
                </a:pPr>
                <a:r>
                  <a:rPr lang="fr-FR" dirty="0" smtClean="0">
                    <a:solidFill>
                      <a:srgbClr val="169FBA"/>
                    </a:solidFill>
                  </a:rPr>
                  <a:t>Collaboration</a:t>
                </a:r>
                <a:r>
                  <a:rPr lang="fr-FR" dirty="0">
                    <a:solidFill>
                      <a:srgbClr val="169FBA"/>
                    </a:solidFill>
                  </a:rPr>
                  <a:t>	</a:t>
                </a:r>
                <a:r>
                  <a:rPr lang="fr-FR" dirty="0" smtClean="0">
                    <a:solidFill>
                      <a:srgbClr val="169FBA"/>
                    </a:solidFill>
                  </a:rPr>
                  <a:t>Expertise</a:t>
                </a:r>
              </a:p>
            </p:txBody>
          </p:sp>
          <p:sp>
            <p:nvSpPr>
              <p:cNvPr id="53" name="ZoneTexte 52"/>
              <p:cNvSpPr txBox="1"/>
              <p:nvPr/>
            </p:nvSpPr>
            <p:spPr>
              <a:xfrm>
                <a:off x="4975335" y="4418205"/>
                <a:ext cx="13572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3679825" algn="l"/>
                  </a:tabLst>
                </a:pPr>
                <a:r>
                  <a:rPr lang="fr-FR" dirty="0" smtClean="0">
                    <a:solidFill>
                      <a:srgbClr val="169FBA"/>
                    </a:solidFill>
                  </a:rPr>
                  <a:t>Laboratoires</a:t>
                </a:r>
              </a:p>
            </p:txBody>
          </p:sp>
          <p:sp>
            <p:nvSpPr>
              <p:cNvPr id="54" name="ZoneTexte 53"/>
              <p:cNvSpPr txBox="1"/>
              <p:nvPr/>
            </p:nvSpPr>
            <p:spPr>
              <a:xfrm>
                <a:off x="2051720" y="4279705"/>
                <a:ext cx="13934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3679825" algn="l"/>
                  </a:tabLst>
                </a:pPr>
                <a:r>
                  <a:rPr lang="fr-FR" dirty="0">
                    <a:solidFill>
                      <a:srgbClr val="169FBA"/>
                    </a:solidFill>
                  </a:rPr>
                  <a:t>Réseaux </a:t>
                </a:r>
                <a:r>
                  <a:rPr lang="fr-FR" dirty="0" smtClean="0">
                    <a:solidFill>
                      <a:srgbClr val="169FBA"/>
                    </a:solidFill>
                  </a:rPr>
                  <a:t>thématiques</a:t>
                </a:r>
              </a:p>
            </p:txBody>
          </p:sp>
          <p:grpSp>
            <p:nvGrpSpPr>
              <p:cNvPr id="59" name="Groupe 58"/>
              <p:cNvGrpSpPr/>
              <p:nvPr/>
            </p:nvGrpSpPr>
            <p:grpSpPr>
              <a:xfrm>
                <a:off x="2406584" y="1727536"/>
                <a:ext cx="3600124" cy="3240000"/>
                <a:chOff x="2406584" y="1727536"/>
                <a:chExt cx="3600124" cy="3240000"/>
              </a:xfrm>
            </p:grpSpPr>
            <p:grpSp>
              <p:nvGrpSpPr>
                <p:cNvPr id="49" name="Groupe 48"/>
                <p:cNvGrpSpPr>
                  <a:grpSpLocks noChangeAspect="1"/>
                </p:cNvGrpSpPr>
                <p:nvPr/>
              </p:nvGrpSpPr>
              <p:grpSpPr>
                <a:xfrm>
                  <a:off x="2406584" y="1727536"/>
                  <a:ext cx="3600124" cy="3240000"/>
                  <a:chOff x="395821" y="2493056"/>
                  <a:chExt cx="3600124" cy="3240000"/>
                </a:xfrm>
              </p:grpSpPr>
              <p:sp>
                <p:nvSpPr>
                  <p:cNvPr id="10" name="Arc 9"/>
                  <p:cNvSpPr/>
                  <p:nvPr/>
                </p:nvSpPr>
                <p:spPr>
                  <a:xfrm>
                    <a:off x="794759" y="2493056"/>
                    <a:ext cx="1256961" cy="3240000"/>
                  </a:xfrm>
                  <a:prstGeom prst="arc">
                    <a:avLst>
                      <a:gd name="adj1" fmla="val 16200000"/>
                      <a:gd name="adj2" fmla="val 18588207"/>
                    </a:avLst>
                  </a:prstGeom>
                  <a:ln w="31750">
                    <a:solidFill>
                      <a:srgbClr val="6F1945"/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solidFill>
                        <a:srgbClr val="169FBA"/>
                      </a:solidFill>
                    </a:endParaRPr>
                  </a:p>
                </p:txBody>
              </p:sp>
              <p:sp>
                <p:nvSpPr>
                  <p:cNvPr id="27" name="Arc 26"/>
                  <p:cNvSpPr/>
                  <p:nvPr/>
                </p:nvSpPr>
                <p:spPr>
                  <a:xfrm>
                    <a:off x="395821" y="3039359"/>
                    <a:ext cx="1260000" cy="2160000"/>
                  </a:xfrm>
                  <a:prstGeom prst="arc">
                    <a:avLst>
                      <a:gd name="adj1" fmla="val 16200000"/>
                      <a:gd name="adj2" fmla="val 19371743"/>
                    </a:avLst>
                  </a:prstGeom>
                  <a:ln w="31750">
                    <a:solidFill>
                      <a:srgbClr val="6F1945"/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solidFill>
                        <a:srgbClr val="169FBA"/>
                      </a:solidFill>
                    </a:endParaRPr>
                  </a:p>
                </p:txBody>
              </p:sp>
              <p:sp>
                <p:nvSpPr>
                  <p:cNvPr id="37" name="Arc 36"/>
                  <p:cNvSpPr/>
                  <p:nvPr/>
                </p:nvSpPr>
                <p:spPr>
                  <a:xfrm flipH="1">
                    <a:off x="2339752" y="2493056"/>
                    <a:ext cx="1260000" cy="3240000"/>
                  </a:xfrm>
                  <a:prstGeom prst="arc">
                    <a:avLst>
                      <a:gd name="adj1" fmla="val 16200000"/>
                      <a:gd name="adj2" fmla="val 18594017"/>
                    </a:avLst>
                  </a:prstGeom>
                  <a:ln w="31750">
                    <a:solidFill>
                      <a:srgbClr val="6F1945"/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solidFill>
                        <a:srgbClr val="169FBA"/>
                      </a:solidFill>
                    </a:endParaRPr>
                  </a:p>
                </p:txBody>
              </p:sp>
              <p:sp>
                <p:nvSpPr>
                  <p:cNvPr id="39" name="Arc 38"/>
                  <p:cNvSpPr/>
                  <p:nvPr/>
                </p:nvSpPr>
                <p:spPr>
                  <a:xfrm flipH="1">
                    <a:off x="2735945" y="3033056"/>
                    <a:ext cx="1260000" cy="2160000"/>
                  </a:xfrm>
                  <a:prstGeom prst="arc">
                    <a:avLst>
                      <a:gd name="adj1" fmla="val 16200000"/>
                      <a:gd name="adj2" fmla="val 19470835"/>
                    </a:avLst>
                  </a:prstGeom>
                  <a:ln w="31750">
                    <a:solidFill>
                      <a:srgbClr val="6F1945"/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solidFill>
                        <a:srgbClr val="169FBA"/>
                      </a:solidFill>
                    </a:endParaRPr>
                  </a:p>
                </p:txBody>
              </p:sp>
              <p:sp>
                <p:nvSpPr>
                  <p:cNvPr id="40" name="Arc 39"/>
                  <p:cNvSpPr/>
                  <p:nvPr/>
                </p:nvSpPr>
                <p:spPr>
                  <a:xfrm rot="10800000">
                    <a:off x="2375821" y="2853056"/>
                    <a:ext cx="1260000" cy="2520000"/>
                  </a:xfrm>
                  <a:prstGeom prst="arc">
                    <a:avLst>
                      <a:gd name="adj1" fmla="val 16200000"/>
                      <a:gd name="adj2" fmla="val 18569315"/>
                    </a:avLst>
                  </a:prstGeom>
                  <a:ln w="31750">
                    <a:solidFill>
                      <a:srgbClr val="6F1945"/>
                    </a:solidFill>
                    <a:headEnd type="stealt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solidFill>
                        <a:srgbClr val="169FBA"/>
                      </a:solidFill>
                    </a:endParaRPr>
                  </a:p>
                </p:txBody>
              </p:sp>
              <p:sp>
                <p:nvSpPr>
                  <p:cNvPr id="41" name="Arc 40"/>
                  <p:cNvSpPr/>
                  <p:nvPr/>
                </p:nvSpPr>
                <p:spPr>
                  <a:xfrm rot="10800000" flipH="1">
                    <a:off x="752845" y="2853056"/>
                    <a:ext cx="1260000" cy="2520000"/>
                  </a:xfrm>
                  <a:prstGeom prst="arc">
                    <a:avLst>
                      <a:gd name="adj1" fmla="val 16200000"/>
                      <a:gd name="adj2" fmla="val 18549670"/>
                    </a:avLst>
                  </a:prstGeom>
                  <a:ln w="31750">
                    <a:solidFill>
                      <a:srgbClr val="6F1945"/>
                    </a:solidFill>
                    <a:headEnd type="stealt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solidFill>
                        <a:srgbClr val="169FBA"/>
                      </a:solidFill>
                    </a:endParaRPr>
                  </a:p>
                </p:txBody>
              </p:sp>
              <p:cxnSp>
                <p:nvCxnSpPr>
                  <p:cNvPr id="42" name="Connecteur droit avec flèche 41"/>
                  <p:cNvCxnSpPr>
                    <a:stCxn id="17" idx="4"/>
                  </p:cNvCxnSpPr>
                  <p:nvPr/>
                </p:nvCxnSpPr>
                <p:spPr>
                  <a:xfrm>
                    <a:off x="2192814" y="4833055"/>
                    <a:ext cx="0" cy="900001"/>
                  </a:xfrm>
                  <a:prstGeom prst="straightConnector1">
                    <a:avLst/>
                  </a:prstGeom>
                  <a:ln w="31750">
                    <a:solidFill>
                      <a:srgbClr val="6F1945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Ellipse 16"/>
                  <p:cNvSpPr/>
                  <p:nvPr/>
                </p:nvSpPr>
                <p:spPr>
                  <a:xfrm>
                    <a:off x="1472814" y="3393055"/>
                    <a:ext cx="1440000" cy="1440000"/>
                  </a:xfrm>
                  <a:prstGeom prst="ellipse">
                    <a:avLst/>
                  </a:prstGeom>
                  <a:noFill/>
                  <a:ln w="38100">
                    <a:solidFill>
                      <a:srgbClr val="6F194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sz="4400" dirty="0" smtClean="0">
                        <a:solidFill>
                          <a:srgbClr val="169FBA"/>
                        </a:solidFill>
                      </a:rPr>
                      <a:t>FLI</a:t>
                    </a:r>
                    <a:endParaRPr lang="fr-FR" sz="4400" dirty="0">
                      <a:solidFill>
                        <a:srgbClr val="169FBA"/>
                      </a:solidFill>
                    </a:endParaRPr>
                  </a:p>
                </p:txBody>
              </p:sp>
            </p:grpSp>
            <p:pic>
              <p:nvPicPr>
                <p:cNvPr id="57" name="Image 5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15917" y="2952408"/>
                  <a:ext cx="982814" cy="790253"/>
                </a:xfrm>
                <a:prstGeom prst="rect">
                  <a:avLst/>
                </a:prstGeom>
              </p:spPr>
            </p:pic>
          </p:grpSp>
        </p:grpSp>
        <p:sp>
          <p:nvSpPr>
            <p:cNvPr id="64" name="Accolade ouvrante 63"/>
            <p:cNvSpPr/>
            <p:nvPr/>
          </p:nvSpPr>
          <p:spPr>
            <a:xfrm rot="10800000">
              <a:off x="6948264" y="1700808"/>
              <a:ext cx="468000" cy="1908000"/>
            </a:xfrm>
            <a:prstGeom prst="leftBrace">
              <a:avLst>
                <a:gd name="adj1" fmla="val 48536"/>
                <a:gd name="adj2" fmla="val 50000"/>
              </a:avLst>
            </a:prstGeom>
            <a:ln>
              <a:solidFill>
                <a:srgbClr val="169F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Accolade ouvrante 64"/>
            <p:cNvSpPr/>
            <p:nvPr/>
          </p:nvSpPr>
          <p:spPr>
            <a:xfrm rot="10800000">
              <a:off x="6948265" y="3670180"/>
              <a:ext cx="468000" cy="1908000"/>
            </a:xfrm>
            <a:prstGeom prst="leftBrace">
              <a:avLst>
                <a:gd name="adj1" fmla="val 48536"/>
                <a:gd name="adj2" fmla="val 50000"/>
              </a:avLst>
            </a:prstGeom>
            <a:ln>
              <a:solidFill>
                <a:srgbClr val="169F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7389842" y="2470142"/>
              <a:ext cx="1284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169FBA"/>
                  </a:solidFill>
                </a:rPr>
                <a:t>Vos besoins</a:t>
              </a:r>
              <a:endParaRPr lang="fr-FR" dirty="0">
                <a:solidFill>
                  <a:srgbClr val="169FBA"/>
                </a:solidFill>
              </a:endParaRPr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7389842" y="4439514"/>
              <a:ext cx="1593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169FBA"/>
                  </a:solidFill>
                </a:rPr>
                <a:t>Nos ressources</a:t>
              </a:r>
              <a:endParaRPr lang="fr-FR" dirty="0">
                <a:solidFill>
                  <a:srgbClr val="169FBA"/>
                </a:solidFill>
              </a:endParaRPr>
            </a:p>
          </p:txBody>
        </p:sp>
      </p:grpSp>
      <p:sp>
        <p:nvSpPr>
          <p:cNvPr id="29" name="Espace réservé du contenu 2"/>
          <p:cNvSpPr txBox="1">
            <a:spLocks/>
          </p:cNvSpPr>
          <p:nvPr/>
        </p:nvSpPr>
        <p:spPr>
          <a:xfrm>
            <a:off x="457200" y="1412776"/>
            <a:ext cx="8229600" cy="870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1800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0" dirty="0"/>
              <a:t>Un point d’entrée </a:t>
            </a:r>
            <a:r>
              <a:rPr lang="fr-FR" b="0" dirty="0" smtClean="0"/>
              <a:t>privilégié pour </a:t>
            </a:r>
            <a:r>
              <a:rPr lang="fr-FR" b="0" dirty="0"/>
              <a:t>trouver les interlocuteurs les mieux à même de répondre à vos besoins</a:t>
            </a:r>
          </a:p>
        </p:txBody>
      </p:sp>
    </p:spTree>
    <p:extLst>
      <p:ext uri="{BB962C8B-B14F-4D97-AF65-F5344CB8AC3E}">
        <p14:creationId xmlns:p14="http://schemas.microsoft.com/office/powerpoint/2010/main" val="9489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0" dirty="0" smtClean="0"/>
              <a:t>Pierre Wiltz</a:t>
            </a:r>
          </a:p>
          <a:p>
            <a:pPr marL="0" indent="0">
              <a:buNone/>
            </a:pPr>
            <a:r>
              <a:rPr lang="fr-FR" b="0" dirty="0" smtClean="0"/>
              <a:t>Responsable de l’offre de service et des partenariats</a:t>
            </a:r>
          </a:p>
          <a:p>
            <a:pPr marL="0" indent="0">
              <a:buNone/>
            </a:pPr>
            <a:r>
              <a:rPr lang="fr-FR" b="0" dirty="0" smtClean="0">
                <a:hlinkClick r:id="rId3"/>
              </a:rPr>
              <a:t>pierre.wiltz@cea.fr</a:t>
            </a:r>
            <a:endParaRPr lang="fr-FR" b="0" dirty="0" smtClean="0"/>
          </a:p>
          <a:p>
            <a:pPr marL="0" indent="0">
              <a:buNone/>
            </a:pPr>
            <a:endParaRPr lang="fr-FR" b="0" dirty="0"/>
          </a:p>
          <a:p>
            <a:pPr marL="0" indent="0">
              <a:buNone/>
            </a:pPr>
            <a:endParaRPr lang="fr-FR" b="0" dirty="0" smtClean="0"/>
          </a:p>
          <a:p>
            <a:pPr marL="0" indent="0">
              <a:buNone/>
            </a:pPr>
            <a:r>
              <a:rPr lang="fr-FR" b="0" dirty="0" smtClean="0">
                <a:hlinkClick r:id="rId4"/>
              </a:rPr>
              <a:t>www.francelifeimaging.fr</a:t>
            </a:r>
            <a:endParaRPr lang="fr-FR" b="0" dirty="0" smtClean="0"/>
          </a:p>
          <a:p>
            <a:pPr marL="0" indent="0">
              <a:buNone/>
            </a:pPr>
            <a:endParaRPr lang="fr-FR" b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Merci pour votre attention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649748B-8B3D-4D99-8551-BC6D08A4FAFC}" type="datetime4">
              <a:rPr lang="fr-FR" smtClean="0"/>
              <a:t>19 mai 2016</a:t>
            </a:fld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29906"/>
            <a:ext cx="4940019" cy="465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68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10803</TotalTime>
  <Words>461</Words>
  <Application>Microsoft Office PowerPoint</Application>
  <PresentationFormat>Affichage à l'écran (4:3)</PresentationFormat>
  <Paragraphs>135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Verdana</vt:lpstr>
      <vt:lpstr>Wingdings</vt:lpstr>
      <vt:lpstr>Thème Office</vt:lpstr>
      <vt:lpstr>France Life Imaging</vt:lpstr>
      <vt:lpstr>France Life Imaging, point d’accès privilégié de la recherche en imagerie in vivo en France</vt:lpstr>
      <vt:lpstr>Contexte</vt:lpstr>
      <vt:lpstr>Une structuration autour des plateformes, lieux privilégiés de la recherche en imagerie</vt:lpstr>
      <vt:lpstr>Un réseau fédérateur couvrant tout le spectre de la recherche en imagerie in vivo</vt:lpstr>
      <vt:lpstr>Une approche translationnelle construite autour d’un lien structurel avec la clinique</vt:lpstr>
      <vt:lpstr>Un interlocuteur privilégié et reconnu pour la recherche partenariale</vt:lpstr>
      <vt:lpstr>Un accès simplifié aux ressources et expertises françaises du domaine</vt:lpstr>
      <vt:lpstr>Merci pour votre attention</vt:lpstr>
    </vt:vector>
  </TitlesOfParts>
  <Company>CEA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WILTZ</dc:creator>
  <cp:lastModifiedBy>WILTZ Pierre</cp:lastModifiedBy>
  <cp:revision>536</cp:revision>
  <cp:lastPrinted>2015-03-16T15:48:18Z</cp:lastPrinted>
  <dcterms:created xsi:type="dcterms:W3CDTF">2014-08-25T14:18:52Z</dcterms:created>
  <dcterms:modified xsi:type="dcterms:W3CDTF">2016-05-19T08:09:13Z</dcterms:modified>
</cp:coreProperties>
</file>